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5" r:id="rId3"/>
    <p:sldId id="298" r:id="rId4"/>
    <p:sldId id="297" r:id="rId5"/>
    <p:sldId id="262" r:id="rId6"/>
    <p:sldId id="265" r:id="rId7"/>
    <p:sldId id="290" r:id="rId8"/>
    <p:sldId id="291" r:id="rId9"/>
    <p:sldId id="292" r:id="rId10"/>
    <p:sldId id="293" r:id="rId11"/>
    <p:sldId id="295" r:id="rId12"/>
    <p:sldId id="289" r:id="rId13"/>
    <p:sldId id="266" r:id="rId14"/>
    <p:sldId id="296" r:id="rId1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9" autoAdjust="0"/>
    <p:restoredTop sz="89474" autoAdjust="0"/>
  </p:normalViewPr>
  <p:slideViewPr>
    <p:cSldViewPr snapToGrid="0" snapToObjects="1">
      <p:cViewPr>
        <p:scale>
          <a:sx n="50" d="100"/>
          <a:sy n="50" d="100"/>
        </p:scale>
        <p:origin x="1210" y="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CF0609-1D7D-5446-BFE6-1C127986B19E}" type="datetimeFigureOut">
              <a:rPr lang="it-IT" smtClean="0"/>
              <a:t>02/10/2018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264156-8657-0443-8CFC-D6600CDFA420}" type="slidenum">
              <a:rPr lang="it-IT" smtClean="0"/>
              <a:t>‹N›</a:t>
            </a:fld>
            <a:endParaRPr lang="it-IT"/>
          </a:p>
        </p:txBody>
      </p:sp>
    </p:spTree>
    <p:extLst>
      <p:ext uri="{BB962C8B-B14F-4D97-AF65-F5344CB8AC3E}">
        <p14:creationId xmlns:p14="http://schemas.microsoft.com/office/powerpoint/2010/main" val="149132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FDFC9-DC17-474C-8FE0-18D4F63A7588}" type="datetimeFigureOut">
              <a:rPr lang="it-IT" smtClean="0"/>
              <a:t>02/10/2018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386AF-6F17-2540-AA34-998214802FD8}" type="slidenum">
              <a:rPr lang="it-IT" smtClean="0"/>
              <a:t>‹N›</a:t>
            </a:fld>
            <a:endParaRPr lang="it-IT"/>
          </a:p>
        </p:txBody>
      </p:sp>
    </p:spTree>
    <p:extLst>
      <p:ext uri="{BB962C8B-B14F-4D97-AF65-F5344CB8AC3E}">
        <p14:creationId xmlns:p14="http://schemas.microsoft.com/office/powerpoint/2010/main" val="5564092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6E386AF-6F17-2540-AA34-998214802FD8}" type="slidenum">
              <a:rPr lang="it-IT" smtClean="0"/>
              <a:t>1</a:t>
            </a:fld>
            <a:endParaRPr lang="it-IT"/>
          </a:p>
        </p:txBody>
      </p:sp>
    </p:spTree>
    <p:extLst>
      <p:ext uri="{BB962C8B-B14F-4D97-AF65-F5344CB8AC3E}">
        <p14:creationId xmlns:p14="http://schemas.microsoft.com/office/powerpoint/2010/main" val="330257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6E386AF-6F17-2540-AA34-998214802FD8}" type="slidenum">
              <a:rPr lang="it-IT" smtClean="0"/>
              <a:t>10</a:t>
            </a:fld>
            <a:endParaRPr lang="it-IT"/>
          </a:p>
        </p:txBody>
      </p:sp>
    </p:spTree>
    <p:extLst>
      <p:ext uri="{BB962C8B-B14F-4D97-AF65-F5344CB8AC3E}">
        <p14:creationId xmlns:p14="http://schemas.microsoft.com/office/powerpoint/2010/main" val="27011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11</a:t>
            </a:fld>
            <a:endParaRPr lang="it-IT"/>
          </a:p>
        </p:txBody>
      </p:sp>
    </p:spTree>
    <p:extLst>
      <p:ext uri="{BB962C8B-B14F-4D97-AF65-F5344CB8AC3E}">
        <p14:creationId xmlns:p14="http://schemas.microsoft.com/office/powerpoint/2010/main" val="336548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 </a:t>
            </a:r>
            <a:endParaRPr lang="it-IT" dirty="0"/>
          </a:p>
        </p:txBody>
      </p:sp>
      <p:sp>
        <p:nvSpPr>
          <p:cNvPr id="4" name="Segnaposto numero diapositiva 3"/>
          <p:cNvSpPr>
            <a:spLocks noGrp="1"/>
          </p:cNvSpPr>
          <p:nvPr>
            <p:ph type="sldNum" sz="quarter" idx="10"/>
          </p:nvPr>
        </p:nvSpPr>
        <p:spPr/>
        <p:txBody>
          <a:bodyPr/>
          <a:lstStyle/>
          <a:p>
            <a:fld id="{66E386AF-6F17-2540-AA34-998214802FD8}" type="slidenum">
              <a:rPr lang="it-IT" smtClean="0"/>
              <a:t>12</a:t>
            </a:fld>
            <a:endParaRPr lang="it-IT"/>
          </a:p>
        </p:txBody>
      </p:sp>
    </p:spTree>
    <p:extLst>
      <p:ext uri="{BB962C8B-B14F-4D97-AF65-F5344CB8AC3E}">
        <p14:creationId xmlns:p14="http://schemas.microsoft.com/office/powerpoint/2010/main" val="282745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13</a:t>
            </a:fld>
            <a:endParaRPr lang="it-IT"/>
          </a:p>
        </p:txBody>
      </p:sp>
    </p:spTree>
    <p:extLst>
      <p:ext uri="{BB962C8B-B14F-4D97-AF65-F5344CB8AC3E}">
        <p14:creationId xmlns:p14="http://schemas.microsoft.com/office/powerpoint/2010/main" val="4161306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14</a:t>
            </a:fld>
            <a:endParaRPr lang="it-IT"/>
          </a:p>
        </p:txBody>
      </p:sp>
    </p:spTree>
    <p:extLst>
      <p:ext uri="{BB962C8B-B14F-4D97-AF65-F5344CB8AC3E}">
        <p14:creationId xmlns:p14="http://schemas.microsoft.com/office/powerpoint/2010/main" val="21958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sz="800" dirty="0"/>
          </a:p>
        </p:txBody>
      </p:sp>
      <p:sp>
        <p:nvSpPr>
          <p:cNvPr id="4" name="Segnaposto numero diapositiva 3"/>
          <p:cNvSpPr>
            <a:spLocks noGrp="1"/>
          </p:cNvSpPr>
          <p:nvPr>
            <p:ph type="sldNum" sz="quarter" idx="10"/>
          </p:nvPr>
        </p:nvSpPr>
        <p:spPr/>
        <p:txBody>
          <a:bodyPr/>
          <a:lstStyle/>
          <a:p>
            <a:fld id="{66E386AF-6F17-2540-AA34-998214802FD8}" type="slidenum">
              <a:rPr lang="it-IT" smtClean="0"/>
              <a:t>2</a:t>
            </a:fld>
            <a:endParaRPr lang="it-IT"/>
          </a:p>
        </p:txBody>
      </p:sp>
    </p:spTree>
    <p:extLst>
      <p:ext uri="{BB962C8B-B14F-4D97-AF65-F5344CB8AC3E}">
        <p14:creationId xmlns:p14="http://schemas.microsoft.com/office/powerpoint/2010/main" val="390079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285750" indent="-285750" algn="just">
              <a:lnSpc>
                <a:spcPct val="120000"/>
              </a:lnSpc>
              <a:buClr>
                <a:srgbClr val="FF0000"/>
              </a:buClr>
              <a:buFont typeface="Wingdings" charset="2"/>
              <a:buChar char="§"/>
            </a:pPr>
            <a:endParaRPr lang="it-IT" dirty="0"/>
          </a:p>
        </p:txBody>
      </p:sp>
      <p:sp>
        <p:nvSpPr>
          <p:cNvPr id="4" name="Segnaposto numero diapositiva 3"/>
          <p:cNvSpPr>
            <a:spLocks noGrp="1"/>
          </p:cNvSpPr>
          <p:nvPr>
            <p:ph type="sldNum" sz="quarter" idx="10"/>
          </p:nvPr>
        </p:nvSpPr>
        <p:spPr/>
        <p:txBody>
          <a:bodyPr/>
          <a:lstStyle/>
          <a:p>
            <a:fld id="{66E386AF-6F17-2540-AA34-998214802FD8}" type="slidenum">
              <a:rPr lang="it-IT" smtClean="0"/>
              <a:t>3</a:t>
            </a:fld>
            <a:endParaRPr lang="it-IT"/>
          </a:p>
        </p:txBody>
      </p:sp>
    </p:spTree>
    <p:extLst>
      <p:ext uri="{BB962C8B-B14F-4D97-AF65-F5344CB8AC3E}">
        <p14:creationId xmlns:p14="http://schemas.microsoft.com/office/powerpoint/2010/main" val="390079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marL="0" indent="0">
              <a:buNone/>
            </a:pPr>
            <a:endParaRPr lang="it-IT" sz="800" baseline="0" dirty="0" smtClean="0">
              <a:latin typeface="Times"/>
              <a:cs typeface="Times"/>
            </a:endParaRPr>
          </a:p>
        </p:txBody>
      </p:sp>
      <p:sp>
        <p:nvSpPr>
          <p:cNvPr id="4" name="Segnaposto numero diapositiva 3"/>
          <p:cNvSpPr>
            <a:spLocks noGrp="1"/>
          </p:cNvSpPr>
          <p:nvPr>
            <p:ph type="sldNum" sz="quarter" idx="10"/>
          </p:nvPr>
        </p:nvSpPr>
        <p:spPr/>
        <p:txBody>
          <a:bodyPr/>
          <a:lstStyle/>
          <a:p>
            <a:fld id="{66E386AF-6F17-2540-AA34-998214802FD8}" type="slidenum">
              <a:rPr lang="it-IT" smtClean="0"/>
              <a:t>4</a:t>
            </a:fld>
            <a:endParaRPr lang="it-IT"/>
          </a:p>
        </p:txBody>
      </p:sp>
    </p:spTree>
    <p:extLst>
      <p:ext uri="{BB962C8B-B14F-4D97-AF65-F5344CB8AC3E}">
        <p14:creationId xmlns:p14="http://schemas.microsoft.com/office/powerpoint/2010/main" val="390079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5</a:t>
            </a:fld>
            <a:endParaRPr lang="it-IT"/>
          </a:p>
        </p:txBody>
      </p:sp>
    </p:spTree>
    <p:extLst>
      <p:ext uri="{BB962C8B-B14F-4D97-AF65-F5344CB8AC3E}">
        <p14:creationId xmlns:p14="http://schemas.microsoft.com/office/powerpoint/2010/main" val="171444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6</a:t>
            </a:fld>
            <a:endParaRPr lang="it-IT"/>
          </a:p>
        </p:txBody>
      </p:sp>
    </p:spTree>
    <p:extLst>
      <p:ext uri="{BB962C8B-B14F-4D97-AF65-F5344CB8AC3E}">
        <p14:creationId xmlns:p14="http://schemas.microsoft.com/office/powerpoint/2010/main" val="90422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66E386AF-6F17-2540-AA34-998214802FD8}" type="slidenum">
              <a:rPr lang="it-IT" smtClean="0"/>
              <a:t>7</a:t>
            </a:fld>
            <a:endParaRPr lang="it-IT"/>
          </a:p>
        </p:txBody>
      </p:sp>
    </p:spTree>
    <p:extLst>
      <p:ext uri="{BB962C8B-B14F-4D97-AF65-F5344CB8AC3E}">
        <p14:creationId xmlns:p14="http://schemas.microsoft.com/office/powerpoint/2010/main" val="141553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6E386AF-6F17-2540-AA34-998214802FD8}" type="slidenum">
              <a:rPr lang="it-IT" smtClean="0"/>
              <a:t>8</a:t>
            </a:fld>
            <a:endParaRPr lang="it-IT"/>
          </a:p>
        </p:txBody>
      </p:sp>
    </p:spTree>
    <p:extLst>
      <p:ext uri="{BB962C8B-B14F-4D97-AF65-F5344CB8AC3E}">
        <p14:creationId xmlns:p14="http://schemas.microsoft.com/office/powerpoint/2010/main" val="3317929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sz="800" b="1" kern="1200" baseline="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6E386AF-6F17-2540-AA34-998214802FD8}" type="slidenum">
              <a:rPr lang="it-IT" smtClean="0"/>
              <a:t>9</a:t>
            </a:fld>
            <a:endParaRPr lang="it-IT"/>
          </a:p>
        </p:txBody>
      </p:sp>
    </p:spTree>
    <p:extLst>
      <p:ext uri="{BB962C8B-B14F-4D97-AF65-F5344CB8AC3E}">
        <p14:creationId xmlns:p14="http://schemas.microsoft.com/office/powerpoint/2010/main" val="315815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E26DD35-BB8A-7243-A3AE-10CB08AAF6D4}" type="datetimeFigureOut">
              <a:rPr lang="it-IT" smtClean="0"/>
              <a:t>02/10/2018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180244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26DD35-BB8A-7243-A3AE-10CB08AAF6D4}" type="datetimeFigureOut">
              <a:rPr lang="it-IT" smtClean="0"/>
              <a:t>02/10/2018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6069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26DD35-BB8A-7243-A3AE-10CB08AAF6D4}" type="datetimeFigureOut">
              <a:rPr lang="it-IT" smtClean="0"/>
              <a:t>02/10/2018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13694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E26DD35-BB8A-7243-A3AE-10CB08AAF6D4}" type="datetimeFigureOut">
              <a:rPr lang="it-IT" smtClean="0"/>
              <a:t>02/10/2018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190226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9E26DD35-BB8A-7243-A3AE-10CB08AAF6D4}" type="datetimeFigureOut">
              <a:rPr lang="it-IT" smtClean="0"/>
              <a:t>02/10/2018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354479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E26DD35-BB8A-7243-A3AE-10CB08AAF6D4}" type="datetimeFigureOut">
              <a:rPr lang="it-IT" smtClean="0"/>
              <a:t>02/10/2018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220982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E26DD35-BB8A-7243-A3AE-10CB08AAF6D4}" type="datetimeFigureOut">
              <a:rPr lang="it-IT" smtClean="0"/>
              <a:t>02/10/2018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280897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9E26DD35-BB8A-7243-A3AE-10CB08AAF6D4}" type="datetimeFigureOut">
              <a:rPr lang="it-IT" smtClean="0"/>
              <a:t>02/10/2018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48659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26DD35-BB8A-7243-A3AE-10CB08AAF6D4}" type="datetimeFigureOut">
              <a:rPr lang="it-IT" smtClean="0"/>
              <a:t>02/10/2018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70621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E26DD35-BB8A-7243-A3AE-10CB08AAF6D4}" type="datetimeFigureOut">
              <a:rPr lang="it-IT" smtClean="0"/>
              <a:t>02/10/2018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365038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9E26DD35-BB8A-7243-A3AE-10CB08AAF6D4}" type="datetimeFigureOut">
              <a:rPr lang="it-IT" smtClean="0"/>
              <a:t>02/10/2018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9629A9-B46A-724D-971E-BF88A6CEC091}" type="slidenum">
              <a:rPr lang="it-IT" smtClean="0"/>
              <a:t>‹N›</a:t>
            </a:fld>
            <a:endParaRPr lang="it-IT"/>
          </a:p>
        </p:txBody>
      </p:sp>
    </p:spTree>
    <p:extLst>
      <p:ext uri="{BB962C8B-B14F-4D97-AF65-F5344CB8AC3E}">
        <p14:creationId xmlns:p14="http://schemas.microsoft.com/office/powerpoint/2010/main" val="370513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6DD35-BB8A-7243-A3AE-10CB08AAF6D4}" type="datetimeFigureOut">
              <a:rPr lang="it-IT" smtClean="0"/>
              <a:t>02/10/2018</a:t>
            </a:fld>
            <a:endParaRPr lang="it-IT"/>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629A9-B46A-724D-971E-BF88A6CEC091}" type="slidenum">
              <a:rPr lang="it-IT" smtClean="0"/>
              <a:t>‹N›</a:t>
            </a:fld>
            <a:endParaRPr lang="it-IT"/>
          </a:p>
        </p:txBody>
      </p:sp>
    </p:spTree>
    <p:extLst>
      <p:ext uri="{BB962C8B-B14F-4D97-AF65-F5344CB8AC3E}">
        <p14:creationId xmlns:p14="http://schemas.microsoft.com/office/powerpoint/2010/main" val="282496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laborest.unirc.it/didattic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francesco.calabro@unirc.it" TargetMode="External"/><Relationship Id="rId5" Type="http://schemas.openxmlformats.org/officeDocument/2006/relationships/hyperlink" Target="mailto:lucia.dellaspina@unirc.it" TargetMode="External"/><Relationship Id="rId4" Type="http://schemas.openxmlformats.org/officeDocument/2006/relationships/hyperlink" Target="mailto:estimounirc@libero.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aborest.unirc.it/didattic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estimounirc@libero.it" TargetMode="External"/><Relationship Id="rId4" Type="http://schemas.openxmlformats.org/officeDocument/2006/relationships/hyperlink" Target="http://www.laborest.unirc.it/didatti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3" y="3449141"/>
            <a:ext cx="447903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3486311"/>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29465" y="2841710"/>
            <a:ext cx="7700512" cy="1274195"/>
          </a:xfrm>
          <a:prstGeom prst="rect">
            <a:avLst/>
          </a:prstGeom>
          <a:noFill/>
        </p:spPr>
        <p:txBody>
          <a:bodyPr wrap="square" rtlCol="0">
            <a:spAutoFit/>
          </a:bodyPr>
          <a:lstStyle/>
          <a:p>
            <a:pPr>
              <a:lnSpc>
                <a:spcPct val="80000"/>
              </a:lnSpc>
            </a:pPr>
            <a:r>
              <a:rPr lang="it-IT" sz="2400" b="1" dirty="0" smtClean="0">
                <a:solidFill>
                  <a:srgbClr val="FF0000"/>
                </a:solidFill>
                <a:cs typeface="Telugu Sangam MN"/>
              </a:rPr>
              <a:t>Corso di </a:t>
            </a:r>
            <a:r>
              <a:rPr lang="it-IT" sz="3600" b="1" dirty="0" smtClean="0">
                <a:solidFill>
                  <a:srgbClr val="FF0000"/>
                </a:solidFill>
                <a:cs typeface="Telugu Sangam MN"/>
              </a:rPr>
              <a:t>ESTIMO    </a:t>
            </a:r>
            <a:r>
              <a:rPr lang="it-IT" sz="3600" b="1" dirty="0" smtClean="0">
                <a:cs typeface="Telugu Sangam MN"/>
              </a:rPr>
              <a:t>				      </a:t>
            </a:r>
            <a:r>
              <a:rPr lang="it-IT" sz="2400" dirty="0" smtClean="0"/>
              <a:t>8 </a:t>
            </a:r>
            <a:r>
              <a:rPr lang="it-IT" sz="2400" dirty="0" err="1" smtClean="0"/>
              <a:t>cfu</a:t>
            </a:r>
            <a:r>
              <a:rPr lang="it-IT" sz="2400" dirty="0" smtClean="0"/>
              <a:t>  (</a:t>
            </a:r>
            <a:r>
              <a:rPr lang="it-IT" sz="2400" dirty="0" err="1" smtClean="0"/>
              <a:t>ssd</a:t>
            </a:r>
            <a:r>
              <a:rPr lang="it-IT" sz="2400" dirty="0" smtClean="0"/>
              <a:t> </a:t>
            </a:r>
            <a:r>
              <a:rPr lang="it-IT" sz="2400" dirty="0" err="1" smtClean="0"/>
              <a:t>Icar</a:t>
            </a:r>
            <a:r>
              <a:rPr lang="it-IT" sz="2400" dirty="0" smtClean="0"/>
              <a:t> </a:t>
            </a:r>
            <a:r>
              <a:rPr lang="it-IT" sz="2400" dirty="0"/>
              <a:t>22)</a:t>
            </a:r>
          </a:p>
          <a:p>
            <a:pPr>
              <a:lnSpc>
                <a:spcPct val="80000"/>
              </a:lnSpc>
            </a:pPr>
            <a:endParaRPr lang="it-IT" sz="3600" b="1" dirty="0" smtClean="0">
              <a:cs typeface="Telugu Sangam MN"/>
            </a:endParaRPr>
          </a:p>
          <a:p>
            <a:pPr>
              <a:lnSpc>
                <a:spcPct val="80000"/>
              </a:lnSpc>
            </a:pPr>
            <a:r>
              <a:rPr lang="it-IT" sz="2400" dirty="0" smtClean="0">
                <a:latin typeface="+mj-lt"/>
                <a:cs typeface="Calibri"/>
              </a:rPr>
              <a:t>Presentazione </a:t>
            </a:r>
            <a:r>
              <a:rPr lang="it-IT" sz="2400" dirty="0" smtClean="0">
                <a:latin typeface="+mj-lt"/>
                <a:cs typeface="Calibri"/>
              </a:rPr>
              <a:t>corso</a:t>
            </a:r>
            <a:endParaRPr lang="it-IT" sz="2400" dirty="0" smtClean="0">
              <a:latin typeface="+mj-lt"/>
              <a:cs typeface="Calibri"/>
            </a:endParaRPr>
          </a:p>
        </p:txBody>
      </p:sp>
      <p:sp>
        <p:nvSpPr>
          <p:cNvPr id="11" name="CasellaDiTesto 10"/>
          <p:cNvSpPr txBox="1"/>
          <p:nvPr/>
        </p:nvSpPr>
        <p:spPr>
          <a:xfrm>
            <a:off x="929468" y="303813"/>
            <a:ext cx="7770265" cy="1938992"/>
          </a:xfrm>
          <a:prstGeom prst="rect">
            <a:avLst/>
          </a:prstGeom>
          <a:noFill/>
        </p:spPr>
        <p:txBody>
          <a:bodyPr wrap="square" rtlCol="0">
            <a:spAutoFit/>
          </a:bodyPr>
          <a:lstStyle/>
          <a:p>
            <a:endParaRPr lang="it-IT" sz="2400" b="1" dirty="0">
              <a:latin typeface="+mj-lt"/>
              <a:cs typeface="Telugu Sangam MN"/>
            </a:endParaRPr>
          </a:p>
          <a:p>
            <a:pPr algn="ctr"/>
            <a:r>
              <a:rPr lang="it-IT" sz="2000" b="1" dirty="0" smtClean="0">
                <a:latin typeface="+mj-lt"/>
                <a:cs typeface="Telugu Sangam MN"/>
              </a:rPr>
              <a:t>Università degli Studi </a:t>
            </a:r>
            <a:r>
              <a:rPr lang="it-IT" sz="2000" b="1" i="1" dirty="0" smtClean="0">
                <a:latin typeface="+mj-lt"/>
                <a:cs typeface="Telugu Sangam MN"/>
              </a:rPr>
              <a:t>Mediterranea </a:t>
            </a:r>
            <a:r>
              <a:rPr lang="it-IT" sz="2000" b="1" dirty="0" smtClean="0">
                <a:latin typeface="+mj-lt"/>
                <a:cs typeface="Telugu Sangam MN"/>
              </a:rPr>
              <a:t>di Reggio Calabria</a:t>
            </a:r>
          </a:p>
          <a:p>
            <a:pPr algn="ctr"/>
            <a:endParaRPr lang="it-IT" sz="2000" dirty="0" smtClean="0">
              <a:cs typeface="Telugu Sangam MN"/>
            </a:endParaRPr>
          </a:p>
          <a:p>
            <a:pPr algn="ctr"/>
            <a:r>
              <a:rPr lang="it-IT" sz="2000" dirty="0" smtClean="0">
                <a:cs typeface="Telugu Sangam MN"/>
              </a:rPr>
              <a:t>Laurea </a:t>
            </a:r>
            <a:r>
              <a:rPr lang="it-IT" sz="2000" dirty="0">
                <a:cs typeface="Telugu Sangam MN"/>
              </a:rPr>
              <a:t>Magistrale in Architettura LM-4                        </a:t>
            </a:r>
            <a:endParaRPr lang="it-IT" sz="2000" dirty="0" smtClean="0">
              <a:cs typeface="Telugu Sangam MN"/>
            </a:endParaRPr>
          </a:p>
          <a:p>
            <a:pPr algn="ctr"/>
            <a:r>
              <a:rPr lang="it-IT" sz="1600" dirty="0" smtClean="0">
                <a:cs typeface="Telugu Sangam MN"/>
              </a:rPr>
              <a:t> </a:t>
            </a:r>
            <a:r>
              <a:rPr lang="it-IT" sz="1600" dirty="0" err="1">
                <a:cs typeface="Telugu Sangam MN"/>
              </a:rPr>
              <a:t>a.a</a:t>
            </a:r>
            <a:r>
              <a:rPr lang="it-IT" sz="1600" dirty="0">
                <a:cs typeface="Telugu Sangam MN"/>
              </a:rPr>
              <a:t>. </a:t>
            </a:r>
            <a:r>
              <a:rPr lang="it-IT" sz="1600" dirty="0" smtClean="0">
                <a:cs typeface="Telugu Sangam MN"/>
              </a:rPr>
              <a:t>2018-2019 </a:t>
            </a:r>
            <a:endParaRPr lang="it-IT" sz="1600" dirty="0">
              <a:cs typeface="Telugu Sangam MN"/>
            </a:endParaRPr>
          </a:p>
          <a:p>
            <a:pPr algn="ctr"/>
            <a:endParaRPr lang="it-IT" sz="2000" dirty="0" smtClean="0">
              <a:latin typeface="+mj-lt"/>
              <a:cs typeface="Telugu Sangam MN"/>
            </a:endParaRPr>
          </a:p>
        </p:txBody>
      </p:sp>
      <p:sp>
        <p:nvSpPr>
          <p:cNvPr id="13" name="CasellaDiTesto 12"/>
          <p:cNvSpPr txBox="1"/>
          <p:nvPr/>
        </p:nvSpPr>
        <p:spPr>
          <a:xfrm>
            <a:off x="321637" y="6306032"/>
            <a:ext cx="3137134" cy="369332"/>
          </a:xfrm>
          <a:prstGeom prst="rect">
            <a:avLst/>
          </a:prstGeom>
          <a:noFill/>
        </p:spPr>
        <p:txBody>
          <a:bodyPr wrap="none" rtlCol="0">
            <a:spAutoFit/>
          </a:bodyPr>
          <a:lstStyle/>
          <a:p>
            <a:r>
              <a:rPr lang="it-IT" dirty="0" smtClean="0"/>
              <a:t>Reggio Calabria, </a:t>
            </a:r>
            <a:r>
              <a:rPr lang="it-IT" dirty="0" smtClean="0"/>
              <a:t>1 </a:t>
            </a:r>
            <a:r>
              <a:rPr lang="it-IT" dirty="0" smtClean="0"/>
              <a:t>ottobre </a:t>
            </a:r>
            <a:r>
              <a:rPr lang="it-IT" dirty="0" smtClean="0"/>
              <a:t>2018</a:t>
            </a:r>
            <a:endParaRPr lang="it-IT" dirty="0"/>
          </a:p>
        </p:txBody>
      </p:sp>
      <p:cxnSp>
        <p:nvCxnSpPr>
          <p:cNvPr id="7" name="Connettore 1 6"/>
          <p:cNvCxnSpPr/>
          <p:nvPr/>
        </p:nvCxnSpPr>
        <p:spPr>
          <a:xfrm>
            <a:off x="4509398" y="5720144"/>
            <a:ext cx="4479036"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CasellaDiTesto 7"/>
          <p:cNvSpPr txBox="1"/>
          <p:nvPr/>
        </p:nvSpPr>
        <p:spPr>
          <a:xfrm>
            <a:off x="4477059" y="5073813"/>
            <a:ext cx="1337097" cy="523220"/>
          </a:xfrm>
          <a:prstGeom prst="rect">
            <a:avLst/>
          </a:prstGeom>
          <a:noFill/>
        </p:spPr>
        <p:txBody>
          <a:bodyPr wrap="none" rtlCol="0">
            <a:spAutoFit/>
          </a:bodyPr>
          <a:lstStyle/>
          <a:p>
            <a:r>
              <a:rPr lang="it-IT" sz="2800" b="1" dirty="0" smtClean="0">
                <a:latin typeface="Calibri"/>
                <a:cs typeface="Calibri"/>
              </a:rPr>
              <a:t>Docenti</a:t>
            </a:r>
            <a:endParaRPr lang="it-IT" sz="2800" b="1" dirty="0">
              <a:latin typeface="Calibri"/>
              <a:cs typeface="Calibri"/>
            </a:endParaRPr>
          </a:p>
        </p:txBody>
      </p:sp>
      <p:sp>
        <p:nvSpPr>
          <p:cNvPr id="10" name="CasellaDiTesto 9"/>
          <p:cNvSpPr txBox="1"/>
          <p:nvPr/>
        </p:nvSpPr>
        <p:spPr>
          <a:xfrm>
            <a:off x="4509398" y="5576776"/>
            <a:ext cx="4634602" cy="1477327"/>
          </a:xfrm>
          <a:prstGeom prst="rect">
            <a:avLst/>
          </a:prstGeom>
          <a:noFill/>
        </p:spPr>
        <p:txBody>
          <a:bodyPr wrap="none" rtlCol="0">
            <a:spAutoFit/>
          </a:bodyPr>
          <a:lstStyle/>
          <a:p>
            <a:pPr>
              <a:lnSpc>
                <a:spcPct val="200000"/>
              </a:lnSpc>
            </a:pPr>
            <a:r>
              <a:rPr lang="it-IT" sz="2400" dirty="0" smtClean="0"/>
              <a:t>prof. Francesco </a:t>
            </a:r>
            <a:r>
              <a:rPr lang="it-IT" sz="2400" dirty="0"/>
              <a:t>Calabrò </a:t>
            </a:r>
            <a:r>
              <a:rPr lang="it-IT" sz="2400" dirty="0" smtClean="0"/>
              <a:t>       </a:t>
            </a:r>
            <a:r>
              <a:rPr lang="it-IT" sz="2400" dirty="0" smtClean="0">
                <a:solidFill>
                  <a:srgbClr val="FF0000"/>
                </a:solidFill>
              </a:rPr>
              <a:t>corso A</a:t>
            </a:r>
          </a:p>
          <a:p>
            <a:r>
              <a:rPr lang="it-IT" sz="2400" dirty="0"/>
              <a:t>p</a:t>
            </a:r>
            <a:r>
              <a:rPr lang="it-IT" sz="2400" dirty="0" smtClean="0"/>
              <a:t>rof. Lucia </a:t>
            </a:r>
            <a:r>
              <a:rPr lang="it-IT" sz="2400" dirty="0"/>
              <a:t>Della </a:t>
            </a:r>
            <a:r>
              <a:rPr lang="it-IT" sz="2400" dirty="0" smtClean="0"/>
              <a:t>Spina		    </a:t>
            </a:r>
            <a:r>
              <a:rPr lang="it-IT" sz="2400" dirty="0" smtClean="0">
                <a:solidFill>
                  <a:srgbClr val="FF0000"/>
                </a:solidFill>
              </a:rPr>
              <a:t>corso B</a:t>
            </a:r>
            <a:endParaRPr lang="it-IT" sz="2400" dirty="0"/>
          </a:p>
          <a:p>
            <a:endParaRPr lang="it-IT" dirty="0"/>
          </a:p>
        </p:txBody>
      </p:sp>
    </p:spTree>
    <p:extLst>
      <p:ext uri="{BB962C8B-B14F-4D97-AF65-F5344CB8AC3E}">
        <p14:creationId xmlns:p14="http://schemas.microsoft.com/office/powerpoint/2010/main" val="1999075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995344" y="440947"/>
            <a:ext cx="4369856" cy="461665"/>
          </a:xfrm>
          <a:prstGeom prst="rect">
            <a:avLst/>
          </a:prstGeom>
          <a:noFill/>
        </p:spPr>
        <p:txBody>
          <a:bodyPr wrap="none" rtlCol="0">
            <a:spAutoFit/>
          </a:bodyPr>
          <a:lstStyle/>
          <a:p>
            <a:r>
              <a:rPr lang="it-IT" sz="2400" b="1" dirty="0" smtClean="0"/>
              <a:t>ESERCITAZIONE</a:t>
            </a:r>
            <a:r>
              <a:rPr lang="it-IT" sz="2400" dirty="0" smtClean="0"/>
              <a:t>: </a:t>
            </a:r>
            <a:r>
              <a:rPr lang="it-IT" sz="2400" b="1" dirty="0" smtClean="0"/>
              <a:t>elenco COMUNI</a:t>
            </a:r>
            <a:endParaRPr lang="it-IT" sz="2400" dirty="0" smtClean="0"/>
          </a:p>
        </p:txBody>
      </p:sp>
      <p:sp>
        <p:nvSpPr>
          <p:cNvPr id="5" name="Rettangolo 4"/>
          <p:cNvSpPr/>
          <p:nvPr/>
        </p:nvSpPr>
        <p:spPr>
          <a:xfrm>
            <a:off x="274320" y="1598087"/>
            <a:ext cx="8595360" cy="4524315"/>
          </a:xfrm>
          <a:prstGeom prst="rect">
            <a:avLst/>
          </a:prstGeom>
        </p:spPr>
        <p:txBody>
          <a:bodyPr wrap="square">
            <a:spAutoFit/>
          </a:bodyPr>
          <a:lstStyle/>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Provincia RC</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Campo Calabro, Fiumara, San Roberto, Scilla, Bagnara Calabra, Sant'Eufemia d'Aspromonte, Melicuccà, Seminara, Rizziconi, Gioia Tauro, Rosarno, Candidoni</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Provincia VV</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Nicotera, San Calogero, Mileto, Ionadi, San Costantino Calabro, San Gregorio D'Ippona, Vibo Valentia, Stefanaconi, Sant'Onofrio, Maierato, Pizzo, Francavilla Angitola</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Provincia CZ</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Curinga, San Pietro a Maida, Lamezia Terme, Conflenti, Martirano</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Provincia CS</a:t>
            </a:r>
          </a:p>
          <a:p>
            <a:pPr>
              <a:spcAft>
                <a:spcPts val="0"/>
              </a:spcAft>
            </a:pPr>
            <a:r>
              <a:rPr lang="it-IT" dirty="0">
                <a:latin typeface="Calibri" panose="020F0502020204030204" pitchFamily="34" charset="0"/>
                <a:ea typeface="Calibri" panose="020F0502020204030204" pitchFamily="34" charset="0"/>
                <a:cs typeface="Times New Roman" panose="02020603050405020304" pitchFamily="18" charset="0"/>
              </a:rPr>
              <a:t>Altilia, Grimaldi, Malito, Belsito, Paterno Calabro, Santo Stefano di Rogliano, Mangone, Figline Vegliaturo, Piane Crati, Cosenza, Rende, Montalto Uffugo, Lattarico, Torano Castello, Bisignano, San Marco Argentano, Tarsia, Roggiano Gravina, Altomonte, San Lorenzo Del Vallo, Castrovillari, Saracena, Morano Calabro</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8842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755724248"/>
              </p:ext>
            </p:extLst>
          </p:nvPr>
        </p:nvGraphicFramePr>
        <p:xfrm>
          <a:off x="995343" y="2110141"/>
          <a:ext cx="7696200" cy="4246209"/>
        </p:xfrm>
        <a:graphic>
          <a:graphicData uri="http://schemas.openxmlformats.org/drawingml/2006/table">
            <a:tbl>
              <a:tblPr/>
              <a:tblGrid>
                <a:gridCol w="3390900"/>
                <a:gridCol w="1612900"/>
                <a:gridCol w="673100"/>
                <a:gridCol w="673100"/>
                <a:gridCol w="673100"/>
                <a:gridCol w="673100"/>
              </a:tblGrid>
              <a:tr h="561340">
                <a:tc>
                  <a:txBody>
                    <a:bodyPr/>
                    <a:lstStyle/>
                    <a:p>
                      <a:pPr algn="l" fontAlgn="ctr"/>
                      <a:r>
                        <a:rPr lang="sk-SK" sz="1200" b="0" i="0" u="none" strike="noStrike" dirty="0">
                          <a:solidFill>
                            <a:srgbClr val="000000"/>
                          </a:solidFill>
                          <a:effectLst/>
                          <a:latin typeface="Calibri"/>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it-IT" sz="1800" b="1" i="0" u="none" strike="noStrike" dirty="0">
                          <a:solidFill>
                            <a:srgbClr val="FF0000"/>
                          </a:solidFill>
                          <a:effectLst/>
                          <a:latin typeface="Calibri"/>
                        </a:rPr>
                        <a:t>Nominativi gruppo (</a:t>
                      </a:r>
                      <a:r>
                        <a:rPr lang="it-IT" sz="1800" b="1" i="0" u="none" strike="noStrike" dirty="0" err="1">
                          <a:solidFill>
                            <a:srgbClr val="FF0000"/>
                          </a:solidFill>
                          <a:effectLst/>
                          <a:latin typeface="Calibri"/>
                        </a:rPr>
                        <a:t>max</a:t>
                      </a:r>
                      <a:r>
                        <a:rPr lang="it-IT" sz="1800" b="1" i="0" u="none" strike="noStrike" dirty="0">
                          <a:solidFill>
                            <a:srgbClr val="FF0000"/>
                          </a:solidFill>
                          <a:effectLst/>
                          <a:latin typeface="Calibri"/>
                        </a:rPr>
                        <a:t> </a:t>
                      </a:r>
                      <a:r>
                        <a:rPr lang="it-IT" sz="1800" b="1" i="0" u="none" strike="noStrike" dirty="0" smtClean="0">
                          <a:solidFill>
                            <a:srgbClr val="FF0000"/>
                          </a:solidFill>
                          <a:effectLst/>
                          <a:latin typeface="Calibri"/>
                        </a:rPr>
                        <a:t>3 </a:t>
                      </a:r>
                      <a:r>
                        <a:rPr lang="it-IT" sz="1800" b="1" i="0" u="none" strike="noStrike" dirty="0">
                          <a:solidFill>
                            <a:srgbClr val="FF0000"/>
                          </a:solidFill>
                          <a:effectLst/>
                          <a:latin typeface="Calibri"/>
                        </a:rPr>
                        <a:t>studenti)</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4150">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70">
                <a:tc>
                  <a:txBody>
                    <a:bodyPr/>
                    <a:lstStyle/>
                    <a:p>
                      <a:pPr algn="r" fontAlgn="b"/>
                      <a:r>
                        <a:rPr lang="it-IT" sz="1400" b="1" i="1" u="none" strike="noStrike" dirty="0">
                          <a:solidFill>
                            <a:schemeClr val="tx1"/>
                          </a:solidFill>
                          <a:effectLst/>
                          <a:latin typeface="Calibri"/>
                        </a:rPr>
                        <a:t>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Cognome: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Matricola: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l" fontAlgn="b"/>
                      <a:endParaRPr lang="it-IT" sz="1400" b="1" i="1" u="none" strike="noStrike" dirty="0">
                        <a:solidFill>
                          <a:schemeClr val="tx1"/>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70">
                <a:tc>
                  <a:txBody>
                    <a:bodyPr/>
                    <a:lstStyle/>
                    <a:p>
                      <a:pPr algn="r" fontAlgn="b"/>
                      <a:r>
                        <a:rPr lang="it-IT" sz="1400" b="1" i="1" u="none" strike="noStrike">
                          <a:solidFill>
                            <a:schemeClr val="tx1"/>
                          </a:solidFill>
                          <a:effectLst/>
                          <a:latin typeface="Calibri"/>
                        </a:rPr>
                        <a:t>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Cognome: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Matricola: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endParaRPr lang="it-IT" sz="1400" b="1" i="1" u="none" strike="noStrike" dirty="0">
                        <a:solidFill>
                          <a:schemeClr val="tx1"/>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870">
                <a:tc>
                  <a:txBody>
                    <a:bodyPr/>
                    <a:lstStyle/>
                    <a:p>
                      <a:pPr algn="r" fontAlgn="b"/>
                      <a:r>
                        <a:rPr lang="it-IT" sz="1400" b="1" i="1" u="none" strike="noStrike" dirty="0">
                          <a:solidFill>
                            <a:schemeClr val="tx1"/>
                          </a:solidFill>
                          <a:effectLst/>
                          <a:latin typeface="Calibri"/>
                        </a:rPr>
                        <a:t>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Cognome: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29870">
                <a:tc>
                  <a:txBody>
                    <a:bodyPr/>
                    <a:lstStyle/>
                    <a:p>
                      <a:pPr algn="r" fontAlgn="b"/>
                      <a:r>
                        <a:rPr lang="it-IT" sz="1400" b="1" i="1" u="none" strike="noStrike" dirty="0">
                          <a:solidFill>
                            <a:schemeClr val="tx1"/>
                          </a:solidFill>
                          <a:effectLst/>
                          <a:latin typeface="Calibri"/>
                        </a:rPr>
                        <a:t>Matricola: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4150">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184150">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r>
              <a:tr h="229870">
                <a:tc>
                  <a:txBody>
                    <a:bodyPr/>
                    <a:lstStyle/>
                    <a:p>
                      <a:pPr algn="r" fontAlgn="b"/>
                      <a:r>
                        <a:rPr lang="it-IT" sz="1400" b="1" i="1" u="none" strike="noStrike" dirty="0">
                          <a:solidFill>
                            <a:srgbClr val="FF0000"/>
                          </a:solidFill>
                          <a:effectLst/>
                          <a:latin typeface="Calibri"/>
                        </a:rPr>
                        <a:t>Preferenze Comuni</a:t>
                      </a:r>
                      <a:r>
                        <a:rPr lang="it-IT" sz="1100" b="0" i="1" u="none" strike="noStrike" dirty="0">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dirty="0">
                          <a:solidFill>
                            <a:srgbClr val="000000"/>
                          </a:solidFill>
                          <a:effectLst/>
                          <a:latin typeface="Calibri"/>
                        </a:rPr>
                        <a:t>n.1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r>
              <a:tr h="189829">
                <a:tc>
                  <a:txBody>
                    <a:bodyPr/>
                    <a:lstStyle/>
                    <a:p>
                      <a:pPr algn="l" fontAlgn="b"/>
                      <a:r>
                        <a:rPr lang="it-IT" sz="1100" b="0" i="1" u="none" strike="noStrike" dirty="0">
                          <a:solidFill>
                            <a:srgbClr val="000000"/>
                          </a:solidFill>
                          <a:effectLst/>
                          <a:latin typeface="Calibri"/>
                        </a:rPr>
                        <a:t> (esprimere la scelta in ordine di preferenza)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dirty="0">
                          <a:solidFill>
                            <a:srgbClr val="000000"/>
                          </a:solidFill>
                          <a:effectLst/>
                          <a:latin typeface="Calibri"/>
                        </a:rPr>
                        <a:t>n.2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r>
              <a:tr h="184150">
                <a:tc>
                  <a:txBody>
                    <a:bodyPr/>
                    <a:lstStyle/>
                    <a:p>
                      <a:pPr algn="l" fontAlgn="b"/>
                      <a:r>
                        <a:rPr lang="sk-SK"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100" b="0" i="0" u="none" strike="noStrike">
                          <a:solidFill>
                            <a:srgbClr val="000000"/>
                          </a:solidFill>
                          <a:effectLst/>
                          <a:latin typeface="Calibri"/>
                        </a:rPr>
                        <a:t>n.3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1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1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cxnSp>
        <p:nvCxnSpPr>
          <p:cNvPr id="3" name="Connettore 1 2"/>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 name="Connettore 1 3"/>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995343" y="440947"/>
            <a:ext cx="4268266" cy="461665"/>
          </a:xfrm>
          <a:prstGeom prst="rect">
            <a:avLst/>
          </a:prstGeom>
          <a:noFill/>
        </p:spPr>
        <p:txBody>
          <a:bodyPr wrap="none" rtlCol="0">
            <a:spAutoFit/>
          </a:bodyPr>
          <a:lstStyle/>
          <a:p>
            <a:r>
              <a:rPr lang="it-IT" sz="2400" b="1" dirty="0" smtClean="0"/>
              <a:t>ESERCITAZIONE: scelta COMUNI</a:t>
            </a:r>
            <a:endParaRPr lang="it-IT" sz="2400" dirty="0" smtClean="0"/>
          </a:p>
        </p:txBody>
      </p:sp>
    </p:spTree>
    <p:extLst>
      <p:ext uri="{BB962C8B-B14F-4D97-AF65-F5344CB8AC3E}">
        <p14:creationId xmlns:p14="http://schemas.microsoft.com/office/powerpoint/2010/main" val="1348187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5" y="440947"/>
            <a:ext cx="2569183" cy="830997"/>
          </a:xfrm>
          <a:prstGeom prst="rect">
            <a:avLst/>
          </a:prstGeom>
          <a:noFill/>
        </p:spPr>
        <p:txBody>
          <a:bodyPr wrap="none" rtlCol="0">
            <a:spAutoFit/>
          </a:bodyPr>
          <a:lstStyle/>
          <a:p>
            <a:r>
              <a:rPr lang="it-IT" sz="2400" b="1" dirty="0" smtClean="0"/>
              <a:t>Strumenti </a:t>
            </a:r>
            <a:r>
              <a:rPr lang="it-IT" sz="2400" b="1" dirty="0"/>
              <a:t>didattici</a:t>
            </a:r>
            <a:endParaRPr lang="it-IT" sz="2400" dirty="0"/>
          </a:p>
          <a:p>
            <a:endParaRPr lang="it-IT" sz="2400" dirty="0" smtClean="0"/>
          </a:p>
        </p:txBody>
      </p:sp>
      <p:sp>
        <p:nvSpPr>
          <p:cNvPr id="4" name="CasellaDiTesto 3"/>
          <p:cNvSpPr txBox="1"/>
          <p:nvPr/>
        </p:nvSpPr>
        <p:spPr>
          <a:xfrm>
            <a:off x="995343" y="1126146"/>
            <a:ext cx="7781768" cy="5232202"/>
          </a:xfrm>
          <a:prstGeom prst="rect">
            <a:avLst/>
          </a:prstGeom>
          <a:noFill/>
        </p:spPr>
        <p:txBody>
          <a:bodyPr wrap="square" rtlCol="0">
            <a:spAutoFit/>
          </a:bodyPr>
          <a:lstStyle/>
          <a:p>
            <a:endParaRPr lang="it-IT" dirty="0"/>
          </a:p>
          <a:p>
            <a:pPr marL="285750" indent="-285750">
              <a:buClr>
                <a:srgbClr val="FF0000"/>
              </a:buClr>
              <a:buFont typeface="Wingdings" charset="2"/>
              <a:buChar char="q"/>
            </a:pPr>
            <a:r>
              <a:rPr lang="it-IT" sz="2000" b="1" dirty="0" smtClean="0"/>
              <a:t>Informazioni  e news</a:t>
            </a:r>
          </a:p>
          <a:p>
            <a:pPr>
              <a:buClr>
                <a:srgbClr val="FF0000"/>
              </a:buClr>
            </a:pPr>
            <a:r>
              <a:rPr lang="it-IT" b="1" dirty="0" smtClean="0">
                <a:hlinkClick r:id="rId3"/>
              </a:rPr>
              <a:t>http</a:t>
            </a:r>
            <a:r>
              <a:rPr lang="it-IT" b="1" dirty="0">
                <a:hlinkClick r:id="rId3"/>
              </a:rPr>
              <a:t>://www.laborest.unirc.it/didattica/</a:t>
            </a:r>
            <a:endParaRPr lang="it-IT" b="1" dirty="0"/>
          </a:p>
          <a:p>
            <a:pPr>
              <a:buClr>
                <a:srgbClr val="FF0000"/>
              </a:buClr>
            </a:pPr>
            <a:r>
              <a:rPr lang="it-IT" sz="2000" b="1" dirty="0" smtClean="0"/>
              <a:t> </a:t>
            </a:r>
            <a:endParaRPr lang="it-IT" sz="2000" dirty="0"/>
          </a:p>
          <a:p>
            <a:pPr marL="285750" lvl="0" indent="-285750">
              <a:buClr>
                <a:srgbClr val="FF0000"/>
              </a:buClr>
              <a:buFont typeface="Wingdings" charset="2"/>
              <a:buChar char="q"/>
            </a:pPr>
            <a:r>
              <a:rPr lang="it-IT" sz="2000" b="1" dirty="0" smtClean="0"/>
              <a:t>Gli approfondimenti on line</a:t>
            </a:r>
            <a:r>
              <a:rPr lang="it-IT" b="1" dirty="0" smtClean="0"/>
              <a:t>:</a:t>
            </a:r>
            <a:r>
              <a:rPr lang="it-IT" dirty="0" smtClean="0"/>
              <a:t> Il materiale didattico e le indicazioni bibliografiche generali e specifiche sono messe a disposizione direttamente dai docenti  e saranno disponibili sul sito </a:t>
            </a:r>
            <a:r>
              <a:rPr lang="it-IT" dirty="0" err="1" smtClean="0"/>
              <a:t>LaborEst</a:t>
            </a:r>
            <a:r>
              <a:rPr lang="it-IT" dirty="0" smtClean="0"/>
              <a:t>: </a:t>
            </a:r>
            <a:r>
              <a:rPr lang="it-IT" b="1" dirty="0" smtClean="0">
                <a:hlinkClick r:id="rId3"/>
              </a:rPr>
              <a:t>http</a:t>
            </a:r>
            <a:r>
              <a:rPr lang="it-IT" b="1" dirty="0">
                <a:hlinkClick r:id="rId3"/>
              </a:rPr>
              <a:t>://www.laborest.unirc.it/didattica</a:t>
            </a:r>
            <a:r>
              <a:rPr lang="it-IT" b="1" dirty="0" smtClean="0">
                <a:hlinkClick r:id="rId3"/>
              </a:rPr>
              <a:t>/</a:t>
            </a:r>
            <a:endParaRPr lang="it-IT" dirty="0" smtClean="0"/>
          </a:p>
          <a:p>
            <a:pPr lvl="0">
              <a:buClr>
                <a:srgbClr val="FF0000"/>
              </a:buClr>
            </a:pPr>
            <a:endParaRPr lang="it-IT" dirty="0"/>
          </a:p>
          <a:p>
            <a:pPr marL="285750" lvl="0" indent="-285750">
              <a:buClr>
                <a:srgbClr val="FF0000"/>
              </a:buClr>
              <a:buFont typeface="Wingdings" charset="2"/>
              <a:buChar char="q"/>
            </a:pPr>
            <a:r>
              <a:rPr lang="it-IT" sz="2000" b="1" dirty="0"/>
              <a:t>I</a:t>
            </a:r>
            <a:r>
              <a:rPr lang="it-IT" sz="2000" b="1" dirty="0" smtClean="0"/>
              <a:t>scrizioni e </a:t>
            </a:r>
            <a:r>
              <a:rPr lang="it-IT" b="1" dirty="0" smtClean="0"/>
              <a:t>Comunicazioni con  docenti/tutor</a:t>
            </a:r>
            <a:endParaRPr lang="it-IT" dirty="0" smtClean="0"/>
          </a:p>
          <a:p>
            <a:pPr marL="630238" lvl="0" indent="-285750">
              <a:buClr>
                <a:srgbClr val="FF0000"/>
              </a:buClr>
              <a:buFont typeface="Wingdings" charset="2"/>
              <a:buChar char="§"/>
            </a:pPr>
            <a:r>
              <a:rPr lang="it-IT" dirty="0" smtClean="0"/>
              <a:t>La </a:t>
            </a:r>
            <a:r>
              <a:rPr lang="it-IT" dirty="0"/>
              <a:t>mail ufficiale del </a:t>
            </a:r>
            <a:r>
              <a:rPr lang="it-IT" dirty="0" smtClean="0"/>
              <a:t>corso è: </a:t>
            </a:r>
            <a:r>
              <a:rPr lang="it-IT" b="1" dirty="0">
                <a:hlinkClick r:id="rId4"/>
              </a:rPr>
              <a:t>estimounirc@</a:t>
            </a:r>
            <a:r>
              <a:rPr lang="it-IT" b="1" dirty="0" smtClean="0">
                <a:hlinkClick r:id="rId4"/>
              </a:rPr>
              <a:t>libero.it</a:t>
            </a:r>
            <a:r>
              <a:rPr lang="it-IT" b="1" dirty="0" smtClean="0"/>
              <a:t>  </a:t>
            </a:r>
            <a:endParaRPr lang="it-IT" b="1" dirty="0"/>
          </a:p>
          <a:p>
            <a:pPr lvl="0"/>
            <a:endParaRPr lang="it-IT" dirty="0" smtClean="0"/>
          </a:p>
          <a:p>
            <a:pPr marL="285750" indent="-285750">
              <a:buClr>
                <a:srgbClr val="FF0000"/>
              </a:buClr>
              <a:buFont typeface="Wingdings" charset="2"/>
              <a:buChar char="q"/>
            </a:pPr>
            <a:r>
              <a:rPr lang="it-IT" sz="2000" b="1" dirty="0" smtClean="0"/>
              <a:t> Ricevimento Docenti</a:t>
            </a:r>
            <a:r>
              <a:rPr lang="it-IT" dirty="0" smtClean="0"/>
              <a:t>:  </a:t>
            </a:r>
            <a:endParaRPr lang="it-IT" dirty="0"/>
          </a:p>
          <a:p>
            <a:pPr marL="285750" indent="-285750">
              <a:buClr>
                <a:srgbClr val="FF0000"/>
              </a:buClr>
              <a:buFont typeface="Wingdings" charset="2"/>
              <a:buChar char="§"/>
            </a:pPr>
            <a:r>
              <a:rPr lang="it-IT" dirty="0"/>
              <a:t>L</a:t>
            </a:r>
            <a:r>
              <a:rPr lang="it-IT" dirty="0" smtClean="0"/>
              <a:t>unedì </a:t>
            </a:r>
            <a:r>
              <a:rPr lang="it-IT" dirty="0"/>
              <a:t>prima dell’inizio della lezione </a:t>
            </a:r>
            <a:endParaRPr lang="it-IT" dirty="0" smtClean="0"/>
          </a:p>
          <a:p>
            <a:pPr marL="285750" indent="-285750">
              <a:buClr>
                <a:srgbClr val="FF0000"/>
              </a:buClr>
              <a:buFont typeface="Wingdings" charset="2"/>
              <a:buChar char="§"/>
            </a:pPr>
            <a:r>
              <a:rPr lang="it-IT" dirty="0" smtClean="0"/>
              <a:t>Da concordare preventivamente per appuntamento</a:t>
            </a:r>
            <a:r>
              <a:rPr lang="it-IT" dirty="0"/>
              <a:t>, inviando una via email al docente di </a:t>
            </a:r>
            <a:r>
              <a:rPr lang="it-IT" dirty="0" smtClean="0"/>
              <a:t>riferimento: </a:t>
            </a:r>
            <a:r>
              <a:rPr lang="it-IT" b="1" dirty="0" smtClean="0">
                <a:hlinkClick r:id="rId5"/>
              </a:rPr>
              <a:t>lucia.dellaspina@unirc.it</a:t>
            </a:r>
            <a:r>
              <a:rPr lang="it-IT" b="1" dirty="0" smtClean="0"/>
              <a:t>   </a:t>
            </a:r>
            <a:r>
              <a:rPr lang="it-IT" b="1" dirty="0" smtClean="0">
                <a:hlinkClick r:id="rId6"/>
              </a:rPr>
              <a:t>francesco.calabro@unirc.it</a:t>
            </a:r>
            <a:endParaRPr lang="it-IT" b="1" dirty="0" smtClean="0"/>
          </a:p>
          <a:p>
            <a:pPr>
              <a:buClr>
                <a:srgbClr val="FF0000"/>
              </a:buClr>
            </a:pPr>
            <a:endParaRPr lang="it-IT" dirty="0"/>
          </a:p>
          <a:p>
            <a:pPr lvl="0"/>
            <a:endParaRPr lang="it-IT" dirty="0"/>
          </a:p>
        </p:txBody>
      </p:sp>
    </p:spTree>
    <p:extLst>
      <p:ext uri="{BB962C8B-B14F-4D97-AF65-F5344CB8AC3E}">
        <p14:creationId xmlns:p14="http://schemas.microsoft.com/office/powerpoint/2010/main" val="1176132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3" y="440947"/>
            <a:ext cx="4365348" cy="830997"/>
          </a:xfrm>
          <a:prstGeom prst="rect">
            <a:avLst/>
          </a:prstGeom>
          <a:noFill/>
        </p:spPr>
        <p:txBody>
          <a:bodyPr wrap="none" rtlCol="0">
            <a:spAutoFit/>
          </a:bodyPr>
          <a:lstStyle/>
          <a:p>
            <a:r>
              <a:rPr lang="it-IT" sz="2400" b="1" dirty="0" smtClean="0"/>
              <a:t>I </a:t>
            </a:r>
            <a:r>
              <a:rPr lang="it-IT" sz="2400" b="1" dirty="0"/>
              <a:t>servizi web di supporto al corso</a:t>
            </a:r>
            <a:endParaRPr lang="it-IT" sz="2400" dirty="0"/>
          </a:p>
          <a:p>
            <a:endParaRPr lang="it-IT" sz="2400" dirty="0" smtClean="0"/>
          </a:p>
        </p:txBody>
      </p:sp>
      <p:sp>
        <p:nvSpPr>
          <p:cNvPr id="4" name="CasellaDiTesto 3"/>
          <p:cNvSpPr txBox="1"/>
          <p:nvPr/>
        </p:nvSpPr>
        <p:spPr>
          <a:xfrm>
            <a:off x="995343" y="1126147"/>
            <a:ext cx="7634636" cy="5724645"/>
          </a:xfrm>
          <a:prstGeom prst="rect">
            <a:avLst/>
          </a:prstGeom>
          <a:noFill/>
        </p:spPr>
        <p:txBody>
          <a:bodyPr wrap="square" rtlCol="0">
            <a:spAutoFit/>
          </a:bodyPr>
          <a:lstStyle/>
          <a:p>
            <a:endParaRPr lang="it-IT" dirty="0" smtClean="0"/>
          </a:p>
          <a:p>
            <a:r>
              <a:rPr lang="it-IT" dirty="0" smtClean="0"/>
              <a:t>L’offerta </a:t>
            </a:r>
            <a:r>
              <a:rPr lang="it-IT" dirty="0"/>
              <a:t>di servizi integrativi sul web si articola in tre moduli</a:t>
            </a:r>
            <a:r>
              <a:rPr lang="it-IT" dirty="0" smtClean="0"/>
              <a:t>:</a:t>
            </a:r>
          </a:p>
          <a:p>
            <a:endParaRPr lang="it-IT" dirty="0"/>
          </a:p>
          <a:p>
            <a:pPr marL="285750" indent="-285750">
              <a:buClr>
                <a:srgbClr val="FF0000"/>
              </a:buClr>
              <a:buFont typeface="Wingdings" charset="2"/>
              <a:buChar char="q"/>
            </a:pPr>
            <a:r>
              <a:rPr lang="it-IT" sz="2000" b="1" dirty="0" smtClean="0"/>
              <a:t>Le </a:t>
            </a:r>
            <a:r>
              <a:rPr lang="it-IT" sz="2000" b="1" dirty="0"/>
              <a:t>comunicazioni</a:t>
            </a:r>
            <a:endParaRPr lang="it-IT" sz="2000" dirty="0"/>
          </a:p>
          <a:p>
            <a:pPr marL="285750" lvl="0" indent="-285750">
              <a:buFont typeface="Wingdings" charset="2"/>
              <a:buChar char="§"/>
            </a:pPr>
            <a:r>
              <a:rPr lang="it-IT" dirty="0"/>
              <a:t>Sul </a:t>
            </a:r>
            <a:r>
              <a:rPr lang="it-IT" dirty="0" smtClean="0"/>
              <a:t>sito </a:t>
            </a:r>
            <a:r>
              <a:rPr lang="it-IT" dirty="0" err="1" smtClean="0"/>
              <a:t>LaborEst</a:t>
            </a:r>
            <a:r>
              <a:rPr lang="it-IT" dirty="0" smtClean="0"/>
              <a:t>: </a:t>
            </a:r>
            <a:r>
              <a:rPr lang="it-IT" b="1" dirty="0">
                <a:hlinkClick r:id="rId3"/>
              </a:rPr>
              <a:t>http://www.laborest.unirc.it/didattica</a:t>
            </a:r>
            <a:r>
              <a:rPr lang="it-IT" b="1" dirty="0" smtClean="0">
                <a:hlinkClick r:id="rId3"/>
              </a:rPr>
              <a:t>/</a:t>
            </a:r>
            <a:r>
              <a:rPr lang="it-IT" b="1" dirty="0" smtClean="0"/>
              <a:t> </a:t>
            </a:r>
            <a:r>
              <a:rPr lang="it-IT" dirty="0" smtClean="0"/>
              <a:t>è </a:t>
            </a:r>
            <a:r>
              <a:rPr lang="it-IT" dirty="0"/>
              <a:t>possibile trovare tutte le informazioni relative alle attività didattiche. </a:t>
            </a:r>
          </a:p>
          <a:p>
            <a:pPr marL="285750" lvl="0" indent="-285750">
              <a:buFont typeface="Wingdings" charset="2"/>
              <a:buChar char="§"/>
            </a:pPr>
            <a:r>
              <a:rPr lang="it-IT" b="1" dirty="0"/>
              <a:t>è onere dello studente consultare </a:t>
            </a:r>
            <a:r>
              <a:rPr lang="it-IT" b="1" dirty="0" smtClean="0"/>
              <a:t>frequentemente il sito  </a:t>
            </a:r>
            <a:r>
              <a:rPr lang="it-IT" dirty="0"/>
              <a:t>per tenersi aggiornato su </a:t>
            </a:r>
            <a:r>
              <a:rPr lang="it-IT" dirty="0" smtClean="0"/>
              <a:t>eventi, comunicazioni </a:t>
            </a:r>
            <a:r>
              <a:rPr lang="it-IT" dirty="0"/>
              <a:t>e variazioni sul programma delle attività </a:t>
            </a:r>
            <a:r>
              <a:rPr lang="it-IT" dirty="0" smtClean="0"/>
              <a:t>didattiche</a:t>
            </a:r>
          </a:p>
          <a:p>
            <a:pPr lvl="0"/>
            <a:endParaRPr lang="it-IT" dirty="0"/>
          </a:p>
          <a:p>
            <a:pPr marL="355600" lvl="1" indent="-342900" defTabSz="357188">
              <a:buClr>
                <a:srgbClr val="FF0000"/>
              </a:buClr>
              <a:buFont typeface="Wingdings" charset="2"/>
              <a:buChar char="q"/>
            </a:pPr>
            <a:r>
              <a:rPr lang="it-IT" sz="2000" b="1" dirty="0" smtClean="0"/>
              <a:t>Gli appunti di </a:t>
            </a:r>
            <a:r>
              <a:rPr lang="it-IT" sz="2000" b="1" dirty="0"/>
              <a:t>lezione </a:t>
            </a:r>
          </a:p>
          <a:p>
            <a:pPr marL="285750" lvl="0" indent="-285750">
              <a:buFont typeface="Wingdings" charset="2"/>
              <a:buChar char="§"/>
            </a:pPr>
            <a:r>
              <a:rPr lang="it-IT" dirty="0"/>
              <a:t>offrono un quadro degli argomenti </a:t>
            </a:r>
            <a:r>
              <a:rPr lang="it-IT" dirty="0" smtClean="0"/>
              <a:t>e sono corredati da applicazione </a:t>
            </a:r>
            <a:r>
              <a:rPr lang="it-IT" dirty="0"/>
              <a:t>pratiche </a:t>
            </a:r>
            <a:endParaRPr lang="it-IT" dirty="0" smtClean="0"/>
          </a:p>
          <a:p>
            <a:pPr marL="285750" lvl="0" indent="-285750">
              <a:buFont typeface="Wingdings" charset="2"/>
              <a:buChar char="§"/>
            </a:pPr>
            <a:r>
              <a:rPr lang="it-IT" dirty="0" smtClean="0"/>
              <a:t>rappresentano </a:t>
            </a:r>
            <a:r>
              <a:rPr lang="it-IT" dirty="0"/>
              <a:t>una sintesi </a:t>
            </a:r>
            <a:r>
              <a:rPr lang="it-IT" dirty="0" smtClean="0"/>
              <a:t>degli argomenti e </a:t>
            </a:r>
            <a:r>
              <a:rPr lang="it-IT" b="1" dirty="0"/>
              <a:t>non esauriscono le nozioni richieste allo studente </a:t>
            </a:r>
            <a:r>
              <a:rPr lang="it-IT" b="1" dirty="0" smtClean="0"/>
              <a:t>in sede di esame</a:t>
            </a:r>
            <a:endParaRPr lang="it-IT" b="1" dirty="0"/>
          </a:p>
          <a:p>
            <a:pPr marL="258763" lvl="0" defTabSz="257175"/>
            <a:r>
              <a:rPr lang="it-IT" u="sng" dirty="0" smtClean="0"/>
              <a:t>    </a:t>
            </a:r>
          </a:p>
          <a:p>
            <a:pPr marL="285750" lvl="1" indent="-285750">
              <a:buClr>
                <a:srgbClr val="FF0000"/>
              </a:buClr>
              <a:buFont typeface="Wingdings" charset="2"/>
              <a:buChar char="q"/>
            </a:pPr>
            <a:r>
              <a:rPr lang="it-IT" sz="2000" b="1" dirty="0" smtClean="0"/>
              <a:t>I </a:t>
            </a:r>
            <a:r>
              <a:rPr lang="it-IT" sz="2000" b="1" dirty="0"/>
              <a:t>testi bibliografici di studio </a:t>
            </a:r>
            <a:r>
              <a:rPr lang="it-IT" dirty="0"/>
              <a:t>dove approfondire  gli </a:t>
            </a:r>
            <a:r>
              <a:rPr lang="it-IT" dirty="0" smtClean="0"/>
              <a:t>argomenti sono quelli indicati sul programma del corso scaricabile dalla pagina docente </a:t>
            </a:r>
            <a:r>
              <a:rPr lang="it-IT" dirty="0" err="1" smtClean="0"/>
              <a:t>unirc</a:t>
            </a:r>
            <a:r>
              <a:rPr lang="it-IT" dirty="0" smtClean="0"/>
              <a:t> o in laboratorio multimediale</a:t>
            </a:r>
            <a:endParaRPr lang="it-IT" sz="1600" dirty="0"/>
          </a:p>
          <a:p>
            <a:pPr lvl="0">
              <a:buClr>
                <a:srgbClr val="FF0000"/>
              </a:buClr>
            </a:pPr>
            <a:endParaRPr lang="it-IT" dirty="0"/>
          </a:p>
          <a:p>
            <a:pPr lvl="0"/>
            <a:endParaRPr lang="it-IT" dirty="0"/>
          </a:p>
        </p:txBody>
      </p:sp>
    </p:spTree>
    <p:extLst>
      <p:ext uri="{BB962C8B-B14F-4D97-AF65-F5344CB8AC3E}">
        <p14:creationId xmlns:p14="http://schemas.microsoft.com/office/powerpoint/2010/main" val="99678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5" y="440947"/>
            <a:ext cx="2445351" cy="830997"/>
          </a:xfrm>
          <a:prstGeom prst="rect">
            <a:avLst/>
          </a:prstGeom>
          <a:noFill/>
        </p:spPr>
        <p:txBody>
          <a:bodyPr wrap="none" rtlCol="0">
            <a:spAutoFit/>
          </a:bodyPr>
          <a:lstStyle/>
          <a:p>
            <a:r>
              <a:rPr lang="it-IT" sz="2400" b="1" dirty="0" smtClean="0"/>
              <a:t>Iscrizione al corso</a:t>
            </a:r>
            <a:endParaRPr lang="it-IT" sz="2400" dirty="0"/>
          </a:p>
          <a:p>
            <a:endParaRPr lang="it-IT" sz="2400" dirty="0" smtClean="0"/>
          </a:p>
        </p:txBody>
      </p:sp>
      <p:pic>
        <p:nvPicPr>
          <p:cNvPr id="3" name="Immagine 2" descr="Schermata 2017-09-30 alle 09.16.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43" y="2039055"/>
            <a:ext cx="7613728" cy="4282722"/>
          </a:xfrm>
          <a:prstGeom prst="rect">
            <a:avLst/>
          </a:prstGeom>
        </p:spPr>
      </p:pic>
      <p:sp>
        <p:nvSpPr>
          <p:cNvPr id="7" name="CasellaDiTesto 6"/>
          <p:cNvSpPr txBox="1"/>
          <p:nvPr/>
        </p:nvSpPr>
        <p:spPr>
          <a:xfrm>
            <a:off x="995343" y="1087277"/>
            <a:ext cx="7639469" cy="923330"/>
          </a:xfrm>
          <a:prstGeom prst="rect">
            <a:avLst/>
          </a:prstGeom>
          <a:noFill/>
        </p:spPr>
        <p:txBody>
          <a:bodyPr wrap="none" rtlCol="0">
            <a:spAutoFit/>
          </a:bodyPr>
          <a:lstStyle/>
          <a:p>
            <a:r>
              <a:rPr lang="it-IT" dirty="0" smtClean="0"/>
              <a:t>1. Compilazione </a:t>
            </a:r>
            <a:r>
              <a:rPr lang="it-IT" b="1" dirty="0" err="1" smtClean="0"/>
              <a:t>Registration</a:t>
            </a:r>
            <a:r>
              <a:rPr lang="it-IT" b="1" dirty="0" smtClean="0"/>
              <a:t> </a:t>
            </a:r>
            <a:r>
              <a:rPr lang="it-IT" b="1" dirty="0" err="1" smtClean="0"/>
              <a:t>form</a:t>
            </a:r>
            <a:r>
              <a:rPr lang="it-IT" dirty="0" smtClean="0"/>
              <a:t> </a:t>
            </a:r>
            <a:r>
              <a:rPr lang="it-IT" sz="1200" dirty="0" smtClean="0"/>
              <a:t>scaricabile dal sito  </a:t>
            </a:r>
            <a:r>
              <a:rPr lang="it-IT" sz="1400" b="1" dirty="0">
                <a:hlinkClick r:id="rId4"/>
              </a:rPr>
              <a:t>http://www.laborest.unirc.it/didattica/</a:t>
            </a:r>
            <a:r>
              <a:rPr lang="it-IT" sz="1200" b="1" dirty="0"/>
              <a:t> </a:t>
            </a:r>
            <a:endParaRPr lang="it-IT" sz="1200" dirty="0" smtClean="0"/>
          </a:p>
          <a:p>
            <a:r>
              <a:rPr lang="it-IT" dirty="0" smtClean="0"/>
              <a:t>2. </a:t>
            </a:r>
            <a:r>
              <a:rPr lang="it-IT" b="1" dirty="0" smtClean="0"/>
              <a:t>Invio</a:t>
            </a:r>
            <a:r>
              <a:rPr lang="it-IT" dirty="0" smtClean="0"/>
              <a:t> </a:t>
            </a:r>
            <a:r>
              <a:rPr lang="it-IT" b="1" dirty="0" err="1"/>
              <a:t>Registration</a:t>
            </a:r>
            <a:r>
              <a:rPr lang="it-IT" b="1" dirty="0"/>
              <a:t> </a:t>
            </a:r>
            <a:r>
              <a:rPr lang="it-IT" b="1" dirty="0" err="1"/>
              <a:t>form</a:t>
            </a:r>
            <a:r>
              <a:rPr lang="it-IT" dirty="0"/>
              <a:t> </a:t>
            </a:r>
            <a:r>
              <a:rPr lang="it-IT" dirty="0" smtClean="0"/>
              <a:t>a:  </a:t>
            </a:r>
            <a:r>
              <a:rPr lang="it-IT" sz="1400" b="1" dirty="0" smtClean="0">
                <a:hlinkClick r:id="rId5"/>
              </a:rPr>
              <a:t>estimounirc@libero.it</a:t>
            </a:r>
            <a:r>
              <a:rPr lang="it-IT" sz="1400" b="1" dirty="0" smtClean="0"/>
              <a:t>   </a:t>
            </a:r>
            <a:r>
              <a:rPr lang="it-IT" sz="1600" b="1" dirty="0" smtClean="0">
                <a:solidFill>
                  <a:srgbClr val="FF0000"/>
                </a:solidFill>
              </a:rPr>
              <a:t>entro lunedì 9 ottobre </a:t>
            </a:r>
            <a:endParaRPr lang="it-IT" b="1" dirty="0" smtClean="0">
              <a:solidFill>
                <a:srgbClr val="FF0000"/>
              </a:solidFill>
            </a:endParaRPr>
          </a:p>
          <a:p>
            <a:endParaRPr lang="it-IT" dirty="0"/>
          </a:p>
        </p:txBody>
      </p:sp>
    </p:spTree>
    <p:extLst>
      <p:ext uri="{BB962C8B-B14F-4D97-AF65-F5344CB8AC3E}">
        <p14:creationId xmlns:p14="http://schemas.microsoft.com/office/powerpoint/2010/main" val="250248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995344" y="1395914"/>
            <a:ext cx="7634635" cy="37170"/>
            <a:chOff x="995344" y="1395914"/>
            <a:chExt cx="7634635" cy="37170"/>
          </a:xfrm>
        </p:grpSpPr>
        <p:cxnSp>
          <p:nvCxnSpPr>
            <p:cNvPr id="5" name="Connettore 1 4"/>
            <p:cNvCxnSpPr/>
            <p:nvPr/>
          </p:nvCxnSpPr>
          <p:spPr>
            <a:xfrm>
              <a:off x="995344" y="1395914"/>
              <a:ext cx="5490069"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1433084"/>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 name="CasellaDiTesto 8"/>
          <p:cNvSpPr txBox="1"/>
          <p:nvPr/>
        </p:nvSpPr>
        <p:spPr>
          <a:xfrm>
            <a:off x="893744" y="795749"/>
            <a:ext cx="7634635" cy="523220"/>
          </a:xfrm>
          <a:prstGeom prst="rect">
            <a:avLst/>
          </a:prstGeom>
          <a:noFill/>
        </p:spPr>
        <p:txBody>
          <a:bodyPr wrap="square" rtlCol="0">
            <a:spAutoFit/>
          </a:bodyPr>
          <a:lstStyle/>
          <a:p>
            <a:r>
              <a:rPr lang="it-IT" sz="2800" b="1" dirty="0" smtClean="0"/>
              <a:t>Presentazione</a:t>
            </a:r>
            <a:r>
              <a:rPr lang="it-IT" sz="2400" b="1" dirty="0" smtClean="0"/>
              <a:t> 				</a:t>
            </a:r>
            <a:endParaRPr lang="it-IT" sz="3200" dirty="0">
              <a:solidFill>
                <a:srgbClr val="FF0000"/>
              </a:solidFill>
            </a:endParaRPr>
          </a:p>
        </p:txBody>
      </p:sp>
      <p:sp>
        <p:nvSpPr>
          <p:cNvPr id="4" name="CasellaDiTesto 3"/>
          <p:cNvSpPr txBox="1"/>
          <p:nvPr/>
        </p:nvSpPr>
        <p:spPr>
          <a:xfrm>
            <a:off x="995344" y="1792111"/>
            <a:ext cx="7634635" cy="5539980"/>
          </a:xfrm>
          <a:prstGeom prst="rect">
            <a:avLst/>
          </a:prstGeom>
          <a:noFill/>
        </p:spPr>
        <p:txBody>
          <a:bodyPr wrap="square" rtlCol="0">
            <a:spAutoFit/>
          </a:bodyPr>
          <a:lstStyle/>
          <a:p>
            <a:pPr marL="285750" indent="-285750" algn="just">
              <a:lnSpc>
                <a:spcPct val="120000"/>
              </a:lnSpc>
              <a:buClr>
                <a:srgbClr val="FF0000"/>
              </a:buClr>
              <a:buFont typeface="Wingdings" charset="2"/>
              <a:buChar char="§"/>
            </a:pPr>
            <a:r>
              <a:rPr lang="it-IT" dirty="0"/>
              <a:t>L’obiettivo del corso è di fornire allo studente i </a:t>
            </a:r>
            <a:r>
              <a:rPr lang="it-IT" b="1" i="1" dirty="0"/>
              <a:t>principi</a:t>
            </a:r>
            <a:r>
              <a:rPr lang="it-IT" i="1" dirty="0"/>
              <a:t> </a:t>
            </a:r>
            <a:r>
              <a:rPr lang="it-IT" dirty="0"/>
              <a:t>e gli </a:t>
            </a:r>
            <a:r>
              <a:rPr lang="it-IT" b="1" i="1" dirty="0"/>
              <a:t>strumenti</a:t>
            </a:r>
            <a:r>
              <a:rPr lang="it-IT" i="1" dirty="0"/>
              <a:t> </a:t>
            </a:r>
            <a:r>
              <a:rPr lang="it-IT" dirty="0"/>
              <a:t>grazie ai quali concorrere alla </a:t>
            </a:r>
            <a:r>
              <a:rPr lang="it-IT" dirty="0" smtClean="0"/>
              <a:t>“qualità” dei processi di pianificazione, programmazione e progettazione.</a:t>
            </a:r>
          </a:p>
          <a:p>
            <a:pPr algn="just">
              <a:lnSpc>
                <a:spcPct val="120000"/>
              </a:lnSpc>
              <a:buClr>
                <a:srgbClr val="FF0000"/>
              </a:buClr>
            </a:pPr>
            <a:endParaRPr lang="it-IT" dirty="0"/>
          </a:p>
          <a:p>
            <a:pPr marL="285750" indent="-285750" algn="just">
              <a:lnSpc>
                <a:spcPct val="120000"/>
              </a:lnSpc>
              <a:buClr>
                <a:srgbClr val="FF0000"/>
              </a:buClr>
              <a:buFont typeface="Wingdings" charset="2"/>
              <a:buChar char="§"/>
            </a:pPr>
            <a:r>
              <a:rPr lang="it-IT" dirty="0" smtClean="0"/>
              <a:t>La disciplina dell’Estimo, </a:t>
            </a:r>
            <a:r>
              <a:rPr lang="it-IT" b="1" dirty="0" smtClean="0"/>
              <a:t>fornisce gli strumenti metodologici </a:t>
            </a:r>
            <a:r>
              <a:rPr lang="it-IT" dirty="0" smtClean="0"/>
              <a:t>in grado di  </a:t>
            </a:r>
            <a:r>
              <a:rPr lang="it-IT" dirty="0"/>
              <a:t>affrontare le diverse implicazioni valutative che riguardano i processi di trasformazione </a:t>
            </a:r>
            <a:r>
              <a:rPr lang="it-IT" dirty="0" smtClean="0"/>
              <a:t>del </a:t>
            </a:r>
            <a:r>
              <a:rPr lang="it-IT" dirty="0"/>
              <a:t>territorio e </a:t>
            </a:r>
            <a:r>
              <a:rPr lang="it-IT" dirty="0" smtClean="0"/>
              <a:t>dell’ambiente.</a:t>
            </a:r>
          </a:p>
          <a:p>
            <a:pPr marL="285750" indent="-285750" algn="just">
              <a:lnSpc>
                <a:spcPct val="120000"/>
              </a:lnSpc>
              <a:buClr>
                <a:srgbClr val="FF0000"/>
              </a:buClr>
              <a:buFont typeface="Wingdings" charset="2"/>
              <a:buChar char="§"/>
            </a:pPr>
            <a:endParaRPr lang="it-IT" dirty="0"/>
          </a:p>
          <a:p>
            <a:pPr marL="285750" indent="-285750" algn="just">
              <a:lnSpc>
                <a:spcPct val="120000"/>
              </a:lnSpc>
              <a:buClr>
                <a:srgbClr val="FF0000"/>
              </a:buClr>
              <a:buFont typeface="Wingdings" charset="2"/>
              <a:buChar char="§"/>
            </a:pPr>
            <a:r>
              <a:rPr lang="it-IT" dirty="0"/>
              <a:t>Le </a:t>
            </a:r>
            <a:r>
              <a:rPr lang="it-IT" b="1" dirty="0"/>
              <a:t>metodologie valutative </a:t>
            </a:r>
            <a:r>
              <a:rPr lang="it-IT" dirty="0" smtClean="0"/>
              <a:t>acquisite dovranno essere necessariamente </a:t>
            </a:r>
            <a:r>
              <a:rPr lang="it-IT" b="1" dirty="0"/>
              <a:t>sviluppate </a:t>
            </a:r>
            <a:r>
              <a:rPr lang="it-IT" b="1" dirty="0" smtClean="0"/>
              <a:t>parallelamente e integrate </a:t>
            </a:r>
            <a:r>
              <a:rPr lang="it-IT" dirty="0"/>
              <a:t>nel processo di sviluppo del programma e del progetto</a:t>
            </a:r>
            <a:endParaRPr lang="it-IT" b="1" dirty="0"/>
          </a:p>
          <a:p>
            <a:pPr marL="285750" indent="-285750" algn="just">
              <a:lnSpc>
                <a:spcPct val="120000"/>
              </a:lnSpc>
              <a:buClr>
                <a:srgbClr val="FF0000"/>
              </a:buClr>
              <a:buFont typeface="Wingdings" charset="2"/>
              <a:buChar char="§"/>
            </a:pPr>
            <a:endParaRPr lang="it-IT" dirty="0" smtClean="0"/>
          </a:p>
          <a:p>
            <a:pPr algn="just">
              <a:lnSpc>
                <a:spcPct val="50000"/>
              </a:lnSpc>
              <a:buClr>
                <a:srgbClr val="FF0000"/>
              </a:buClr>
            </a:pPr>
            <a:endParaRPr lang="it-IT" dirty="0" smtClean="0"/>
          </a:p>
          <a:p>
            <a:pPr marL="285750" indent="-285750" algn="just">
              <a:lnSpc>
                <a:spcPct val="120000"/>
              </a:lnSpc>
              <a:buClr>
                <a:srgbClr val="FF0000"/>
              </a:buClr>
              <a:buFont typeface="Wingdings" charset="2"/>
              <a:buChar char="§"/>
            </a:pPr>
            <a:endParaRPr lang="it-IT" dirty="0" smtClean="0"/>
          </a:p>
          <a:p>
            <a:pPr marL="285750" indent="-285750" algn="just">
              <a:lnSpc>
                <a:spcPct val="120000"/>
              </a:lnSpc>
              <a:buClr>
                <a:srgbClr val="FF0000"/>
              </a:buClr>
              <a:buFont typeface="Wingdings" charset="2"/>
              <a:buChar char="§"/>
            </a:pPr>
            <a:endParaRPr lang="it-IT" dirty="0"/>
          </a:p>
          <a:p>
            <a:pPr marL="285750" indent="-285750" algn="just">
              <a:lnSpc>
                <a:spcPct val="120000"/>
              </a:lnSpc>
              <a:buClr>
                <a:srgbClr val="FF0000"/>
              </a:buClr>
              <a:buFont typeface="Wingdings" charset="2"/>
              <a:buChar char="§"/>
            </a:pPr>
            <a:endParaRPr lang="it-IT" dirty="0"/>
          </a:p>
          <a:p>
            <a:pPr algn="just">
              <a:lnSpc>
                <a:spcPct val="120000"/>
              </a:lnSpc>
            </a:pPr>
            <a:endParaRPr lang="it-IT" dirty="0" smtClean="0"/>
          </a:p>
        </p:txBody>
      </p:sp>
    </p:spTree>
    <p:extLst>
      <p:ext uri="{BB962C8B-B14F-4D97-AF65-F5344CB8AC3E}">
        <p14:creationId xmlns:p14="http://schemas.microsoft.com/office/powerpoint/2010/main" val="3635798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4" y="1395914"/>
            <a:ext cx="5490069"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1433084"/>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06444" y="795749"/>
            <a:ext cx="7634635" cy="523220"/>
          </a:xfrm>
          <a:prstGeom prst="rect">
            <a:avLst/>
          </a:prstGeom>
          <a:noFill/>
        </p:spPr>
        <p:txBody>
          <a:bodyPr wrap="square" rtlCol="0">
            <a:spAutoFit/>
          </a:bodyPr>
          <a:lstStyle/>
          <a:p>
            <a:r>
              <a:rPr lang="it-IT" sz="2800" b="1" dirty="0" smtClean="0"/>
              <a:t>Risultati di apprendimento attesi</a:t>
            </a:r>
            <a:r>
              <a:rPr lang="it-IT" sz="2400" b="1" dirty="0" smtClean="0"/>
              <a:t>				</a:t>
            </a:r>
            <a:endParaRPr lang="it-IT" sz="3200" dirty="0">
              <a:solidFill>
                <a:srgbClr val="FF0000"/>
              </a:solidFill>
            </a:endParaRPr>
          </a:p>
        </p:txBody>
      </p:sp>
      <p:sp>
        <p:nvSpPr>
          <p:cNvPr id="2" name="Rettangolo 1"/>
          <p:cNvSpPr/>
          <p:nvPr/>
        </p:nvSpPr>
        <p:spPr>
          <a:xfrm>
            <a:off x="906444" y="1690820"/>
            <a:ext cx="7634635" cy="4071884"/>
          </a:xfrm>
          <a:prstGeom prst="rect">
            <a:avLst/>
          </a:prstGeom>
        </p:spPr>
        <p:txBody>
          <a:bodyPr wrap="square">
            <a:spAutoFit/>
          </a:bodyPr>
          <a:lstStyle/>
          <a:p>
            <a:pPr marL="285750" indent="-285750" algn="just">
              <a:lnSpc>
                <a:spcPct val="200000"/>
              </a:lnSpc>
              <a:buClr>
                <a:srgbClr val="FF0000"/>
              </a:buClr>
              <a:buFont typeface="Wingdings" charset="2"/>
              <a:buChar char="§"/>
            </a:pPr>
            <a:r>
              <a:rPr lang="it-IT" b="1" dirty="0" smtClean="0"/>
              <a:t>Acquisire competenze economiche </a:t>
            </a:r>
            <a:r>
              <a:rPr lang="it-IT" dirty="0" smtClean="0"/>
              <a:t>di base del mercato immobiliare italiano</a:t>
            </a:r>
          </a:p>
          <a:p>
            <a:pPr marL="285750" indent="-285750" algn="just">
              <a:lnSpc>
                <a:spcPct val="200000"/>
              </a:lnSpc>
              <a:buClr>
                <a:srgbClr val="FF0000"/>
              </a:buClr>
              <a:buFont typeface="Wingdings" charset="2"/>
              <a:buChar char="§"/>
            </a:pPr>
            <a:r>
              <a:rPr lang="it-IT" b="1" dirty="0" smtClean="0"/>
              <a:t>Applicare</a:t>
            </a:r>
            <a:r>
              <a:rPr lang="it-IT" dirty="0" smtClean="0"/>
              <a:t> alcuni strumenti e metodi per la </a:t>
            </a:r>
            <a:r>
              <a:rPr lang="it-IT" b="1" dirty="0" smtClean="0"/>
              <a:t>valutazione dei beni privati</a:t>
            </a:r>
          </a:p>
          <a:p>
            <a:pPr marL="285750" indent="-285750" algn="just">
              <a:lnSpc>
                <a:spcPct val="200000"/>
              </a:lnSpc>
              <a:buClr>
                <a:srgbClr val="FF0000"/>
              </a:buClr>
              <a:buFont typeface="Wingdings" charset="2"/>
              <a:buChar char="§"/>
            </a:pPr>
            <a:r>
              <a:rPr lang="it-IT" b="1" dirty="0" smtClean="0"/>
              <a:t>Impostare </a:t>
            </a:r>
            <a:r>
              <a:rPr lang="it-IT" dirty="0" smtClean="0"/>
              <a:t>uno </a:t>
            </a:r>
            <a:r>
              <a:rPr lang="it-IT" b="1" dirty="0" smtClean="0"/>
              <a:t>studio di </a:t>
            </a:r>
            <a:r>
              <a:rPr lang="it-IT" b="1" dirty="0" err="1" smtClean="0"/>
              <a:t>prefattibilità</a:t>
            </a:r>
            <a:endParaRPr lang="it-IT" b="1" dirty="0" smtClean="0"/>
          </a:p>
          <a:p>
            <a:pPr marL="285750" indent="-285750" algn="just">
              <a:lnSpc>
                <a:spcPct val="200000"/>
              </a:lnSpc>
              <a:buClr>
                <a:srgbClr val="FF0000"/>
              </a:buClr>
              <a:buFont typeface="Wingdings" charset="2"/>
              <a:buChar char="§"/>
            </a:pPr>
            <a:r>
              <a:rPr lang="it-IT" b="1" dirty="0" smtClean="0"/>
              <a:t>Valutare la convenienza </a:t>
            </a:r>
            <a:r>
              <a:rPr lang="it-IT" dirty="0" smtClean="0"/>
              <a:t>di un progetto/piano/programma </a:t>
            </a:r>
          </a:p>
          <a:p>
            <a:pPr marL="285750" indent="-285750" algn="just">
              <a:lnSpc>
                <a:spcPct val="200000"/>
              </a:lnSpc>
              <a:buClr>
                <a:srgbClr val="FF0000"/>
              </a:buClr>
              <a:buFont typeface="Wingdings" charset="2"/>
              <a:buChar char="§"/>
            </a:pPr>
            <a:r>
              <a:rPr lang="it-IT" b="1" dirty="0" smtClean="0"/>
              <a:t>Comprendere</a:t>
            </a:r>
            <a:r>
              <a:rPr lang="it-IT" dirty="0" smtClean="0"/>
              <a:t> il complesso iter di realizzazione delle opere pubbliche</a:t>
            </a:r>
          </a:p>
          <a:p>
            <a:pPr marL="285750" indent="-285750" algn="just">
              <a:lnSpc>
                <a:spcPct val="200000"/>
              </a:lnSpc>
              <a:buClr>
                <a:srgbClr val="FF0000"/>
              </a:buClr>
              <a:buFont typeface="Wingdings" charset="2"/>
              <a:buChar char="§"/>
            </a:pPr>
            <a:r>
              <a:rPr lang="it-IT" b="1" dirty="0" smtClean="0"/>
              <a:t>Approfondire</a:t>
            </a:r>
            <a:r>
              <a:rPr lang="it-IT" dirty="0" smtClean="0"/>
              <a:t> aspetti relativi </a:t>
            </a:r>
            <a:r>
              <a:rPr lang="it-IT" b="1" dirty="0" smtClean="0"/>
              <a:t>l’esercizio della professione</a:t>
            </a:r>
            <a:r>
              <a:rPr lang="it-IT" dirty="0" smtClean="0"/>
              <a:t> di architetto</a:t>
            </a:r>
          </a:p>
          <a:p>
            <a:pPr algn="just">
              <a:lnSpc>
                <a:spcPct val="120000"/>
              </a:lnSpc>
              <a:buClr>
                <a:srgbClr val="FF0000"/>
              </a:buClr>
            </a:pPr>
            <a:endParaRPr lang="it-IT" dirty="0"/>
          </a:p>
          <a:p>
            <a:pPr algn="just">
              <a:lnSpc>
                <a:spcPct val="120000"/>
              </a:lnSpc>
            </a:pPr>
            <a:endParaRPr lang="it-IT" dirty="0"/>
          </a:p>
        </p:txBody>
      </p:sp>
    </p:spTree>
    <p:extLst>
      <p:ext uri="{BB962C8B-B14F-4D97-AF65-F5344CB8AC3E}">
        <p14:creationId xmlns:p14="http://schemas.microsoft.com/office/powerpoint/2010/main" val="4243542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4" y="1395914"/>
            <a:ext cx="5490069"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1433084"/>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4" y="795749"/>
            <a:ext cx="7634635" cy="523220"/>
          </a:xfrm>
          <a:prstGeom prst="rect">
            <a:avLst/>
          </a:prstGeom>
          <a:noFill/>
        </p:spPr>
        <p:txBody>
          <a:bodyPr wrap="square" rtlCol="0">
            <a:spAutoFit/>
          </a:bodyPr>
          <a:lstStyle/>
          <a:p>
            <a:r>
              <a:rPr lang="it-IT" sz="2400" b="1" dirty="0" smtClean="0"/>
              <a:t>OFFERTA FORMATIVA COMPLESSIVA  	</a:t>
            </a:r>
            <a:r>
              <a:rPr lang="it-IT" sz="2400" b="1" dirty="0" smtClean="0"/>
              <a:t>         </a:t>
            </a:r>
            <a:r>
              <a:rPr lang="it-IT" sz="2800" b="1" dirty="0" smtClean="0">
                <a:solidFill>
                  <a:srgbClr val="FF0000"/>
                </a:solidFill>
              </a:rPr>
              <a:t>24 </a:t>
            </a:r>
            <a:r>
              <a:rPr lang="it-IT" sz="2800" b="1" dirty="0" err="1" smtClean="0">
                <a:solidFill>
                  <a:srgbClr val="FF0000"/>
                </a:solidFill>
              </a:rPr>
              <a:t>cfu</a:t>
            </a:r>
            <a:endParaRPr lang="it-IT" sz="2800" dirty="0">
              <a:solidFill>
                <a:srgbClr val="FF0000"/>
              </a:solidFill>
            </a:endParaRPr>
          </a:p>
        </p:txBody>
      </p:sp>
      <p:sp>
        <p:nvSpPr>
          <p:cNvPr id="3" name="CasellaDiTesto 2"/>
          <p:cNvSpPr txBox="1"/>
          <p:nvPr/>
        </p:nvSpPr>
        <p:spPr>
          <a:xfrm>
            <a:off x="995343" y="1812361"/>
            <a:ext cx="7590476" cy="3785652"/>
          </a:xfrm>
          <a:prstGeom prst="rect">
            <a:avLst/>
          </a:prstGeom>
          <a:noFill/>
        </p:spPr>
        <p:txBody>
          <a:bodyPr wrap="none" rtlCol="0">
            <a:spAutoFit/>
          </a:bodyPr>
          <a:lstStyle/>
          <a:p>
            <a:pPr marL="457200" lvl="0" indent="-457200">
              <a:buClr>
                <a:srgbClr val="FF0000"/>
              </a:buClr>
              <a:buFont typeface="+mj-lt"/>
              <a:buAutoNum type="arabicPeriod"/>
            </a:pPr>
            <a:r>
              <a:rPr lang="it-IT" sz="2400" b="1" dirty="0" smtClean="0"/>
              <a:t> </a:t>
            </a:r>
            <a:r>
              <a:rPr lang="it-IT" sz="2400" b="1" dirty="0" smtClean="0">
                <a:solidFill>
                  <a:srgbClr val="FF0000"/>
                </a:solidFill>
              </a:rPr>
              <a:t>CORSO  </a:t>
            </a:r>
            <a:r>
              <a:rPr lang="it-IT" sz="2000" b="1" dirty="0" smtClean="0">
                <a:solidFill>
                  <a:srgbClr val="FF0000"/>
                </a:solidFill>
              </a:rPr>
              <a:t>base caratterizzante</a:t>
            </a:r>
            <a:r>
              <a:rPr lang="it-IT" sz="2000" dirty="0" smtClean="0">
                <a:solidFill>
                  <a:srgbClr val="FF0000"/>
                </a:solidFill>
              </a:rPr>
              <a:t> </a:t>
            </a:r>
            <a:r>
              <a:rPr lang="it-IT" dirty="0" smtClean="0">
                <a:solidFill>
                  <a:srgbClr val="FF0000"/>
                </a:solidFill>
              </a:rPr>
              <a:t>  </a:t>
            </a:r>
            <a:endParaRPr lang="it-IT" sz="2000" dirty="0" smtClean="0">
              <a:solidFill>
                <a:srgbClr val="FF0000"/>
              </a:solidFill>
            </a:endParaRPr>
          </a:p>
          <a:p>
            <a:pPr marL="342900" lvl="0" indent="-342900" defTabSz="185738">
              <a:buClr>
                <a:schemeClr val="tx1"/>
              </a:buClr>
              <a:buFont typeface="Wingdings" charset="2"/>
              <a:buChar char="§"/>
            </a:pPr>
            <a:r>
              <a:rPr lang="it-IT" sz="2000" dirty="0">
                <a:solidFill>
                  <a:schemeClr val="tx2"/>
                </a:solidFill>
              </a:rPr>
              <a:t> </a:t>
            </a:r>
            <a:r>
              <a:rPr lang="it-IT" sz="2400" dirty="0" smtClean="0">
                <a:solidFill>
                  <a:schemeClr val="tx2"/>
                </a:solidFill>
              </a:rPr>
              <a:t> </a:t>
            </a:r>
            <a:r>
              <a:rPr lang="it-IT" sz="2400" b="1" dirty="0" smtClean="0">
                <a:solidFill>
                  <a:schemeClr val="tx2"/>
                </a:solidFill>
              </a:rPr>
              <a:t>Estimo</a:t>
            </a:r>
            <a:r>
              <a:rPr lang="is-IS" sz="2000" dirty="0" smtClean="0">
                <a:solidFill>
                  <a:schemeClr val="tx2"/>
                </a:solidFill>
              </a:rPr>
              <a:t>….................................................................................</a:t>
            </a:r>
            <a:r>
              <a:rPr lang="it-IT" sz="2000" dirty="0" smtClean="0">
                <a:solidFill>
                  <a:schemeClr val="tx2"/>
                </a:solidFill>
              </a:rPr>
              <a:t> 8 </a:t>
            </a:r>
            <a:r>
              <a:rPr lang="it-IT" sz="2000" dirty="0" err="1">
                <a:solidFill>
                  <a:schemeClr val="tx2"/>
                </a:solidFill>
              </a:rPr>
              <a:t>cfu</a:t>
            </a:r>
            <a:endParaRPr lang="it-IT" sz="2000" dirty="0">
              <a:solidFill>
                <a:schemeClr val="tx2"/>
              </a:solidFill>
            </a:endParaRPr>
          </a:p>
          <a:p>
            <a:r>
              <a:rPr lang="it-IT" sz="2000" dirty="0">
                <a:solidFill>
                  <a:schemeClr val="accent6"/>
                </a:solidFill>
              </a:rPr>
              <a:t> </a:t>
            </a:r>
            <a:endParaRPr lang="it-IT" sz="2000" dirty="0"/>
          </a:p>
          <a:p>
            <a:pPr marL="457200" indent="-457200">
              <a:buClr>
                <a:schemeClr val="accent1"/>
              </a:buClr>
              <a:buFont typeface="+mj-lt"/>
              <a:buAutoNum type="arabicPeriod" startAt="2"/>
            </a:pPr>
            <a:r>
              <a:rPr lang="it-IT" sz="2400" b="1" dirty="0" smtClean="0">
                <a:solidFill>
                  <a:srgbClr val="4F81BD"/>
                </a:solidFill>
              </a:rPr>
              <a:t> MATERIA a scelta</a:t>
            </a:r>
            <a:endParaRPr lang="it-IT" sz="2000" b="1" dirty="0" smtClean="0">
              <a:solidFill>
                <a:srgbClr val="4F81BD"/>
              </a:solidFill>
            </a:endParaRPr>
          </a:p>
          <a:p>
            <a:pPr marL="342900" indent="-342900">
              <a:buFont typeface="Wingdings" charset="2"/>
              <a:buChar char="§"/>
            </a:pPr>
            <a:r>
              <a:rPr lang="it-IT" sz="2000" b="1" dirty="0" smtClean="0">
                <a:solidFill>
                  <a:schemeClr val="tx2"/>
                </a:solidFill>
              </a:rPr>
              <a:t>  Fondamenti </a:t>
            </a:r>
            <a:r>
              <a:rPr lang="it-IT" sz="2000" b="1" dirty="0">
                <a:solidFill>
                  <a:schemeClr val="tx2"/>
                </a:solidFill>
              </a:rPr>
              <a:t>di Economia ed</a:t>
            </a:r>
            <a:r>
              <a:rPr lang="it-IT" sz="2000" dirty="0">
                <a:solidFill>
                  <a:schemeClr val="tx2"/>
                </a:solidFill>
              </a:rPr>
              <a:t> Estimo </a:t>
            </a:r>
            <a:r>
              <a:rPr lang="is-IS" sz="2000" dirty="0" smtClean="0">
                <a:solidFill>
                  <a:schemeClr val="tx2"/>
                </a:solidFill>
              </a:rPr>
              <a:t>........................................</a:t>
            </a:r>
            <a:r>
              <a:rPr lang="it-IT" sz="2000" dirty="0" smtClean="0">
                <a:solidFill>
                  <a:schemeClr val="tx2"/>
                </a:solidFill>
              </a:rPr>
              <a:t>6 </a:t>
            </a:r>
            <a:r>
              <a:rPr lang="it-IT" sz="2000" dirty="0" err="1" smtClean="0">
                <a:solidFill>
                  <a:schemeClr val="tx2"/>
                </a:solidFill>
              </a:rPr>
              <a:t>cfu</a:t>
            </a:r>
            <a:endParaRPr lang="it-IT" sz="2000" dirty="0" smtClean="0">
              <a:solidFill>
                <a:schemeClr val="tx2"/>
              </a:solidFill>
            </a:endParaRPr>
          </a:p>
          <a:p>
            <a:pPr marL="342900" indent="-342900">
              <a:buClr>
                <a:schemeClr val="tx1"/>
              </a:buClr>
              <a:buFont typeface="Wingdings" charset="2"/>
              <a:buChar char="§"/>
            </a:pPr>
            <a:r>
              <a:rPr lang="it-IT" sz="2000" b="1" dirty="0">
                <a:solidFill>
                  <a:schemeClr val="tx2"/>
                </a:solidFill>
              </a:rPr>
              <a:t> </a:t>
            </a:r>
            <a:r>
              <a:rPr lang="it-IT" sz="2000" b="1" dirty="0" smtClean="0">
                <a:solidFill>
                  <a:schemeClr val="tx2"/>
                </a:solidFill>
              </a:rPr>
              <a:t>  Valutazione </a:t>
            </a:r>
            <a:r>
              <a:rPr lang="it-IT" sz="2000" b="1" dirty="0">
                <a:solidFill>
                  <a:schemeClr val="tx2"/>
                </a:solidFill>
              </a:rPr>
              <a:t>Economica di piani, programmi e progetti</a:t>
            </a:r>
            <a:r>
              <a:rPr lang="is-IS" sz="2000" dirty="0" smtClean="0">
                <a:solidFill>
                  <a:schemeClr val="tx2"/>
                </a:solidFill>
              </a:rPr>
              <a:t>.........</a:t>
            </a:r>
            <a:r>
              <a:rPr lang="it-IT" sz="2000" dirty="0" smtClean="0">
                <a:solidFill>
                  <a:schemeClr val="tx2"/>
                </a:solidFill>
              </a:rPr>
              <a:t>6</a:t>
            </a:r>
            <a:r>
              <a:rPr lang="it-IT" sz="2000" b="1" dirty="0" smtClean="0">
                <a:solidFill>
                  <a:schemeClr val="tx2"/>
                </a:solidFill>
              </a:rPr>
              <a:t> </a:t>
            </a:r>
            <a:r>
              <a:rPr lang="it-IT" sz="2000" dirty="0" err="1" smtClean="0">
                <a:solidFill>
                  <a:schemeClr val="tx2"/>
                </a:solidFill>
              </a:rPr>
              <a:t>cfu</a:t>
            </a:r>
            <a:endParaRPr lang="it-IT" sz="2000" dirty="0"/>
          </a:p>
          <a:p>
            <a:endParaRPr lang="it-IT" sz="2000" dirty="0"/>
          </a:p>
          <a:p>
            <a:pPr marL="457200" indent="-457200">
              <a:buClr>
                <a:srgbClr val="008000"/>
              </a:buClr>
              <a:buFont typeface="+mj-lt"/>
              <a:buAutoNum type="arabicPeriod" startAt="3"/>
            </a:pPr>
            <a:r>
              <a:rPr lang="it-IT" sz="2400" b="1" dirty="0" smtClean="0">
                <a:solidFill>
                  <a:srgbClr val="008000"/>
                </a:solidFill>
              </a:rPr>
              <a:t>TIROCINIO formativo </a:t>
            </a:r>
            <a:r>
              <a:rPr lang="is-IS" sz="2000" dirty="0" smtClean="0">
                <a:solidFill>
                  <a:srgbClr val="1F497D"/>
                </a:solidFill>
              </a:rPr>
              <a:t>…..........</a:t>
            </a:r>
            <a:r>
              <a:rPr lang="is-IS" sz="2000" dirty="0">
                <a:solidFill>
                  <a:srgbClr val="1F497D"/>
                </a:solidFill>
              </a:rPr>
              <a:t>.</a:t>
            </a:r>
            <a:r>
              <a:rPr lang="is-IS" sz="2000" dirty="0" smtClean="0">
                <a:solidFill>
                  <a:srgbClr val="1F497D"/>
                </a:solidFill>
              </a:rPr>
              <a:t>..........................................</a:t>
            </a:r>
            <a:r>
              <a:rPr lang="it-IT" sz="2000" dirty="0" smtClean="0">
                <a:solidFill>
                  <a:srgbClr val="1F497D"/>
                </a:solidFill>
              </a:rPr>
              <a:t>4 </a:t>
            </a:r>
            <a:r>
              <a:rPr lang="it-IT" sz="2000" dirty="0" err="1" smtClean="0">
                <a:solidFill>
                  <a:srgbClr val="1F497D"/>
                </a:solidFill>
              </a:rPr>
              <a:t>cfu</a:t>
            </a:r>
            <a:endParaRPr lang="it-IT" sz="2000" dirty="0" smtClean="0">
              <a:solidFill>
                <a:srgbClr val="1F497D"/>
              </a:solidFill>
            </a:endParaRPr>
          </a:p>
          <a:p>
            <a:pPr marL="342900" indent="-342900">
              <a:buClr>
                <a:srgbClr val="008000"/>
              </a:buClr>
              <a:buFont typeface="Wingdings" charset="2"/>
              <a:buChar char="§"/>
            </a:pPr>
            <a:r>
              <a:rPr lang="it-IT" sz="2000" dirty="0" smtClean="0">
                <a:solidFill>
                  <a:srgbClr val="008000"/>
                </a:solidFill>
              </a:rPr>
              <a:t>  </a:t>
            </a:r>
            <a:r>
              <a:rPr lang="it-IT" sz="2000" dirty="0" smtClean="0">
                <a:solidFill>
                  <a:schemeClr val="accent3">
                    <a:lumMod val="75000"/>
                  </a:schemeClr>
                </a:solidFill>
              </a:rPr>
              <a:t>Spin</a:t>
            </a:r>
            <a:r>
              <a:rPr lang="it-IT" sz="2000" dirty="0">
                <a:solidFill>
                  <a:schemeClr val="accent3">
                    <a:lumMod val="75000"/>
                  </a:schemeClr>
                </a:solidFill>
              </a:rPr>
              <a:t>-off </a:t>
            </a:r>
            <a:r>
              <a:rPr lang="it-IT" sz="2000" dirty="0" err="1" smtClean="0">
                <a:solidFill>
                  <a:schemeClr val="accent3">
                    <a:lumMod val="75000"/>
                  </a:schemeClr>
                </a:solidFill>
              </a:rPr>
              <a:t>UrbanLab</a:t>
            </a:r>
            <a:endParaRPr lang="it-IT" sz="2000" dirty="0" smtClean="0">
              <a:solidFill>
                <a:schemeClr val="accent3">
                  <a:lumMod val="75000"/>
                </a:schemeClr>
              </a:solidFill>
            </a:endParaRPr>
          </a:p>
          <a:p>
            <a:pPr>
              <a:buClr>
                <a:srgbClr val="008000"/>
              </a:buClr>
            </a:pPr>
            <a:endParaRPr lang="it-IT" sz="2000" dirty="0" smtClean="0">
              <a:solidFill>
                <a:schemeClr val="accent6">
                  <a:lumMod val="50000"/>
                </a:schemeClr>
              </a:solidFill>
            </a:endParaRPr>
          </a:p>
          <a:p>
            <a:pPr marL="457200" indent="-457200">
              <a:buClr>
                <a:schemeClr val="accent6"/>
              </a:buClr>
              <a:buFont typeface="+mj-lt"/>
              <a:buAutoNum type="arabicPeriod" startAt="4"/>
            </a:pPr>
            <a:r>
              <a:rPr lang="it-IT" sz="2400" b="1" dirty="0" smtClean="0">
                <a:solidFill>
                  <a:schemeClr val="accent6">
                    <a:lumMod val="75000"/>
                  </a:schemeClr>
                </a:solidFill>
              </a:rPr>
              <a:t>TESI di Laurea</a:t>
            </a:r>
            <a:r>
              <a:rPr lang="is-IS" sz="2000" dirty="0">
                <a:solidFill>
                  <a:srgbClr val="1F497D"/>
                </a:solidFill>
              </a:rPr>
              <a:t>…....................................................</a:t>
            </a:r>
            <a:r>
              <a:rPr lang="is-IS" sz="2000" dirty="0" smtClean="0">
                <a:solidFill>
                  <a:srgbClr val="1F497D"/>
                </a:solidFill>
              </a:rPr>
              <a:t>..........................</a:t>
            </a:r>
            <a:endParaRPr lang="it-IT" sz="2000" b="1" dirty="0">
              <a:solidFill>
                <a:srgbClr val="FF0000"/>
              </a:solidFill>
            </a:endParaRPr>
          </a:p>
        </p:txBody>
      </p:sp>
    </p:spTree>
    <p:extLst>
      <p:ext uri="{BB962C8B-B14F-4D97-AF65-F5344CB8AC3E}">
        <p14:creationId xmlns:p14="http://schemas.microsoft.com/office/powerpoint/2010/main" val="171876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1395914"/>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1433084"/>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5" y="909449"/>
            <a:ext cx="4160113" cy="830997"/>
          </a:xfrm>
          <a:prstGeom prst="rect">
            <a:avLst/>
          </a:prstGeom>
          <a:noFill/>
        </p:spPr>
        <p:txBody>
          <a:bodyPr wrap="none" rtlCol="0">
            <a:spAutoFit/>
          </a:bodyPr>
          <a:lstStyle/>
          <a:p>
            <a:r>
              <a:rPr lang="it-IT" sz="2400" b="1" dirty="0" smtClean="0">
                <a:solidFill>
                  <a:srgbClr val="FF0000"/>
                </a:solidFill>
              </a:rPr>
              <a:t>ARTICOLAZIONE PROGRAMMA</a:t>
            </a:r>
            <a:endParaRPr lang="it-IT" sz="2400" b="1" dirty="0">
              <a:solidFill>
                <a:srgbClr val="FF0000"/>
              </a:solidFill>
            </a:endParaRPr>
          </a:p>
          <a:p>
            <a:endParaRPr lang="it-IT" sz="2400" dirty="0" smtClean="0"/>
          </a:p>
        </p:txBody>
      </p:sp>
      <p:sp>
        <p:nvSpPr>
          <p:cNvPr id="4" name="CasellaDiTesto 3"/>
          <p:cNvSpPr txBox="1"/>
          <p:nvPr/>
        </p:nvSpPr>
        <p:spPr>
          <a:xfrm>
            <a:off x="995343" y="1594649"/>
            <a:ext cx="7634636" cy="4292457"/>
          </a:xfrm>
          <a:prstGeom prst="rect">
            <a:avLst/>
          </a:prstGeom>
          <a:noFill/>
        </p:spPr>
        <p:txBody>
          <a:bodyPr wrap="square" rtlCol="0">
            <a:spAutoFit/>
          </a:bodyPr>
          <a:lstStyle/>
          <a:p>
            <a:endParaRPr lang="it-IT" dirty="0" smtClean="0"/>
          </a:p>
          <a:p>
            <a:r>
              <a:rPr lang="it-IT" sz="2000" dirty="0" smtClean="0"/>
              <a:t>Il </a:t>
            </a:r>
            <a:r>
              <a:rPr lang="it-IT" sz="2000" dirty="0"/>
              <a:t>p</a:t>
            </a:r>
            <a:r>
              <a:rPr lang="it-IT" sz="2000" dirty="0" smtClean="0"/>
              <a:t>rogramma di </a:t>
            </a:r>
            <a:r>
              <a:rPr lang="it-IT" sz="2000" dirty="0">
                <a:solidFill>
                  <a:schemeClr val="tx2"/>
                </a:solidFill>
              </a:rPr>
              <a:t> </a:t>
            </a:r>
            <a:r>
              <a:rPr lang="it-IT" sz="2400" b="1" dirty="0">
                <a:solidFill>
                  <a:schemeClr val="tx2"/>
                </a:solidFill>
              </a:rPr>
              <a:t>ESTIMO</a:t>
            </a:r>
            <a:r>
              <a:rPr lang="it-IT" sz="2000" dirty="0" smtClean="0"/>
              <a:t> è articolato in due parti:</a:t>
            </a:r>
          </a:p>
          <a:p>
            <a:endParaRPr lang="it-IT" dirty="0" smtClean="0"/>
          </a:p>
          <a:p>
            <a:pPr marL="285750" lvl="1" indent="-285750">
              <a:lnSpc>
                <a:spcPct val="120000"/>
              </a:lnSpc>
              <a:buClr>
                <a:srgbClr val="FF0000"/>
              </a:buClr>
              <a:buFont typeface="Wingdings" charset="2"/>
              <a:buChar char="q"/>
            </a:pPr>
            <a:r>
              <a:rPr lang="it-IT" sz="2000" b="1" dirty="0" smtClean="0"/>
              <a:t>I semestre</a:t>
            </a:r>
          </a:p>
          <a:p>
            <a:pPr marL="627063" lvl="1" indent="-342900">
              <a:lnSpc>
                <a:spcPct val="120000"/>
              </a:lnSpc>
              <a:buClr>
                <a:srgbClr val="FF0000"/>
              </a:buClr>
              <a:buFont typeface="Wingdings" charset="2"/>
              <a:buChar char="§"/>
            </a:pPr>
            <a:r>
              <a:rPr lang="it-IT" sz="2000" dirty="0" smtClean="0"/>
              <a:t>affronterà i </a:t>
            </a:r>
            <a:r>
              <a:rPr lang="it-IT" sz="2000" b="1" dirty="0" smtClean="0"/>
              <a:t>fondamenti dell’attività di stima e di </a:t>
            </a:r>
            <a:r>
              <a:rPr lang="it-IT" sz="2000" dirty="0" smtClean="0"/>
              <a:t>valutazione in rapporto alla domanda che viene espressa dalla </a:t>
            </a:r>
            <a:r>
              <a:rPr lang="it-IT" sz="2000" b="1" dirty="0" smtClean="0"/>
              <a:t>committenza pubblica e privata </a:t>
            </a:r>
          </a:p>
          <a:p>
            <a:pPr marL="284163" lvl="1">
              <a:lnSpc>
                <a:spcPct val="120000"/>
              </a:lnSpc>
              <a:buClr>
                <a:srgbClr val="FF0000"/>
              </a:buClr>
            </a:pPr>
            <a:endParaRPr lang="it-IT" dirty="0" smtClean="0"/>
          </a:p>
          <a:p>
            <a:pPr marL="285750" lvl="1" indent="-285750">
              <a:lnSpc>
                <a:spcPct val="120000"/>
              </a:lnSpc>
              <a:buClr>
                <a:srgbClr val="FF0000"/>
              </a:buClr>
              <a:buFont typeface="Wingdings" charset="2"/>
              <a:buChar char="q"/>
            </a:pPr>
            <a:r>
              <a:rPr lang="it-IT" sz="2000" b="1" dirty="0" smtClean="0"/>
              <a:t>II semestre</a:t>
            </a:r>
          </a:p>
          <a:p>
            <a:pPr marL="627063" lvl="1" indent="-342900">
              <a:lnSpc>
                <a:spcPct val="120000"/>
              </a:lnSpc>
              <a:buClr>
                <a:srgbClr val="FF0000"/>
              </a:buClr>
              <a:buFont typeface="Wingdings" charset="2"/>
              <a:buChar char="§"/>
            </a:pPr>
            <a:r>
              <a:rPr lang="it-IT" sz="2000" dirty="0" smtClean="0"/>
              <a:t>si concentra sugli strumenti metodologici  necessari per affrontare i problemi legati alla verifica della </a:t>
            </a:r>
            <a:r>
              <a:rPr lang="it-IT" sz="2000" b="1" dirty="0" smtClean="0"/>
              <a:t>convenienza,</a:t>
            </a:r>
            <a:r>
              <a:rPr lang="it-IT" sz="2000" dirty="0" smtClean="0"/>
              <a:t> </a:t>
            </a:r>
            <a:r>
              <a:rPr lang="it-IT" sz="2000" b="1" dirty="0" smtClean="0"/>
              <a:t>fattibilità  e sostenibilità di piani, programmi e progetti</a:t>
            </a:r>
            <a:endParaRPr lang="it-IT" b="1" dirty="0"/>
          </a:p>
        </p:txBody>
      </p:sp>
    </p:spTree>
    <p:extLst>
      <p:ext uri="{BB962C8B-B14F-4D97-AF65-F5344CB8AC3E}">
        <p14:creationId xmlns:p14="http://schemas.microsoft.com/office/powerpoint/2010/main" val="330048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5" y="440947"/>
            <a:ext cx="2730285" cy="461665"/>
          </a:xfrm>
          <a:prstGeom prst="rect">
            <a:avLst/>
          </a:prstGeom>
          <a:noFill/>
        </p:spPr>
        <p:txBody>
          <a:bodyPr wrap="none" rtlCol="0">
            <a:spAutoFit/>
          </a:bodyPr>
          <a:lstStyle/>
          <a:p>
            <a:r>
              <a:rPr lang="it-IT" sz="2400" b="1" dirty="0" smtClean="0"/>
              <a:t>Il </a:t>
            </a:r>
            <a:r>
              <a:rPr lang="it-IT" sz="2400" b="1" dirty="0"/>
              <a:t>percorso </a:t>
            </a:r>
            <a:r>
              <a:rPr lang="it-IT" sz="2400" b="1" dirty="0" smtClean="0"/>
              <a:t>didattico</a:t>
            </a:r>
            <a:endParaRPr lang="it-IT" sz="2400" dirty="0" smtClean="0"/>
          </a:p>
        </p:txBody>
      </p:sp>
      <p:sp>
        <p:nvSpPr>
          <p:cNvPr id="4" name="CasellaDiTesto 3"/>
          <p:cNvSpPr txBox="1"/>
          <p:nvPr/>
        </p:nvSpPr>
        <p:spPr>
          <a:xfrm>
            <a:off x="995343" y="1126147"/>
            <a:ext cx="7634636" cy="3293209"/>
          </a:xfrm>
          <a:prstGeom prst="rect">
            <a:avLst/>
          </a:prstGeom>
          <a:noFill/>
        </p:spPr>
        <p:txBody>
          <a:bodyPr wrap="square" rtlCol="0">
            <a:spAutoFit/>
          </a:bodyPr>
          <a:lstStyle/>
          <a:p>
            <a:r>
              <a:rPr lang="it-IT" dirty="0"/>
              <a:t>Il </a:t>
            </a:r>
            <a:r>
              <a:rPr lang="it-IT" b="1" dirty="0"/>
              <a:t>PERCORSO DIDATTICO</a:t>
            </a:r>
            <a:r>
              <a:rPr lang="it-IT" dirty="0"/>
              <a:t> si articola su due livelli: </a:t>
            </a:r>
            <a:endParaRPr lang="it-IT" dirty="0" smtClean="0"/>
          </a:p>
          <a:p>
            <a:endParaRPr lang="it-IT" dirty="0"/>
          </a:p>
          <a:p>
            <a:pPr marL="285750" indent="-285750">
              <a:buClr>
                <a:srgbClr val="FF0000"/>
              </a:buClr>
              <a:buFont typeface="Wingdings" charset="2"/>
              <a:buChar char="q"/>
            </a:pPr>
            <a:r>
              <a:rPr lang="it-IT" sz="2000" b="1" dirty="0" smtClean="0"/>
              <a:t> Lezioni frontali </a:t>
            </a:r>
            <a:r>
              <a:rPr lang="it-IT" sz="2000" dirty="0" smtClean="0">
                <a:solidFill>
                  <a:srgbClr val="FF0000"/>
                </a:solidFill>
              </a:rPr>
              <a:t>(ore 11.30</a:t>
            </a:r>
            <a:r>
              <a:rPr lang="it-IT" sz="2000" dirty="0">
                <a:solidFill>
                  <a:srgbClr val="FF0000"/>
                </a:solidFill>
              </a:rPr>
              <a:t>-13.30)</a:t>
            </a:r>
            <a:endParaRPr lang="it-IT" sz="2000" strike="sngStrike" dirty="0">
              <a:solidFill>
                <a:srgbClr val="FF0000"/>
              </a:solidFill>
            </a:endParaRPr>
          </a:p>
          <a:p>
            <a:pPr lvl="0">
              <a:buClr>
                <a:srgbClr val="FF0000"/>
              </a:buClr>
            </a:pPr>
            <a:r>
              <a:rPr lang="it-IT" sz="2000" dirty="0" smtClean="0"/>
              <a:t>Le lezioni potranno avere carattere tradizionale oppure potranno    avere natura di evento particolare (ad esempio convegno/seminario)  </a:t>
            </a:r>
          </a:p>
          <a:p>
            <a:pPr marL="542925" lvl="0" indent="-271463">
              <a:buFont typeface="Wingdings" charset="2"/>
              <a:buChar char="§"/>
            </a:pPr>
            <a:endParaRPr lang="it-IT" dirty="0"/>
          </a:p>
          <a:p>
            <a:pPr marL="271462" lvl="0"/>
            <a:endParaRPr lang="it-IT" dirty="0" smtClean="0"/>
          </a:p>
          <a:p>
            <a:pPr marL="285750" lvl="0" indent="-285750">
              <a:buClr>
                <a:srgbClr val="FF0000"/>
              </a:buClr>
              <a:buFont typeface="Wingdings" charset="2"/>
              <a:buChar char="q"/>
            </a:pPr>
            <a:r>
              <a:rPr lang="it-IT" sz="2000" b="1" dirty="0" smtClean="0"/>
              <a:t>Attività seminariali </a:t>
            </a:r>
            <a:r>
              <a:rPr lang="it-IT" sz="2000" dirty="0" smtClean="0">
                <a:solidFill>
                  <a:srgbClr val="FF0000"/>
                </a:solidFill>
              </a:rPr>
              <a:t>(</a:t>
            </a:r>
            <a:r>
              <a:rPr lang="it-IT" sz="2000" dirty="0">
                <a:solidFill>
                  <a:srgbClr val="FF0000"/>
                </a:solidFill>
              </a:rPr>
              <a:t>ore </a:t>
            </a:r>
            <a:r>
              <a:rPr lang="it-IT" sz="2000" dirty="0" smtClean="0">
                <a:solidFill>
                  <a:srgbClr val="FF0000"/>
                </a:solidFill>
              </a:rPr>
              <a:t>15.00-19.30</a:t>
            </a:r>
            <a:r>
              <a:rPr lang="it-IT" sz="2000" dirty="0" smtClean="0">
                <a:solidFill>
                  <a:srgbClr val="FF0000"/>
                </a:solidFill>
              </a:rPr>
              <a:t>)</a:t>
            </a:r>
            <a:r>
              <a:rPr lang="it-IT" sz="2000" dirty="0">
                <a:solidFill>
                  <a:srgbClr val="FF0000"/>
                </a:solidFill>
              </a:rPr>
              <a:t> </a:t>
            </a:r>
            <a:r>
              <a:rPr lang="it-IT" sz="2000" dirty="0"/>
              <a:t>in aula con i docenti e i tutor</a:t>
            </a:r>
            <a:endParaRPr lang="it-IT" sz="2000" u="sng" strike="sngStrike" dirty="0"/>
          </a:p>
          <a:p>
            <a:pPr>
              <a:buClr>
                <a:srgbClr val="FF0000"/>
              </a:buClr>
            </a:pPr>
            <a:r>
              <a:rPr lang="it-IT" sz="2000" dirty="0" smtClean="0"/>
              <a:t>Relative allo </a:t>
            </a:r>
            <a:r>
              <a:rPr lang="it-IT" sz="2000" dirty="0"/>
              <a:t>sviluppo </a:t>
            </a:r>
            <a:r>
              <a:rPr lang="it-IT" sz="2000" dirty="0" smtClean="0"/>
              <a:t>dell’</a:t>
            </a:r>
            <a:r>
              <a:rPr lang="it-IT" sz="2000" b="1" dirty="0" smtClean="0"/>
              <a:t>esercitazione</a:t>
            </a:r>
            <a:endParaRPr lang="it-IT" sz="2000" dirty="0" smtClean="0"/>
          </a:p>
          <a:p>
            <a:pPr marL="544513" lvl="0" indent="-285750" defTabSz="257175">
              <a:buFont typeface="Wingdings" charset="2"/>
              <a:buChar char="§"/>
            </a:pPr>
            <a:r>
              <a:rPr lang="it-IT" dirty="0" smtClean="0"/>
              <a:t>Seminari approfondimento</a:t>
            </a:r>
          </a:p>
          <a:p>
            <a:pPr marL="544513" lvl="0" indent="-285750" defTabSz="257175">
              <a:buFont typeface="Wingdings" charset="2"/>
              <a:buChar char="§"/>
            </a:pPr>
            <a:r>
              <a:rPr lang="it-IT" dirty="0" smtClean="0"/>
              <a:t>Discussione consegne intermedie e Revisioni </a:t>
            </a:r>
            <a:endParaRPr lang="it-IT" dirty="0"/>
          </a:p>
        </p:txBody>
      </p:sp>
    </p:spTree>
    <p:extLst>
      <p:ext uri="{BB962C8B-B14F-4D97-AF65-F5344CB8AC3E}">
        <p14:creationId xmlns:p14="http://schemas.microsoft.com/office/powerpoint/2010/main" val="1725509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5" y="440947"/>
            <a:ext cx="3136045" cy="830997"/>
          </a:xfrm>
          <a:prstGeom prst="rect">
            <a:avLst/>
          </a:prstGeom>
          <a:noFill/>
        </p:spPr>
        <p:txBody>
          <a:bodyPr wrap="none" rtlCol="0">
            <a:spAutoFit/>
          </a:bodyPr>
          <a:lstStyle/>
          <a:p>
            <a:r>
              <a:rPr lang="it-IT" sz="2400" b="1" dirty="0" smtClean="0"/>
              <a:t>Le Prove </a:t>
            </a:r>
            <a:r>
              <a:rPr lang="it-IT" sz="2400" b="1" dirty="0"/>
              <a:t>d’esame finali </a:t>
            </a:r>
            <a:endParaRPr lang="it-IT" sz="2000" dirty="0"/>
          </a:p>
          <a:p>
            <a:endParaRPr lang="it-IT" sz="2400" dirty="0" smtClean="0"/>
          </a:p>
        </p:txBody>
      </p:sp>
      <p:sp>
        <p:nvSpPr>
          <p:cNvPr id="4" name="CasellaDiTesto 3"/>
          <p:cNvSpPr txBox="1"/>
          <p:nvPr/>
        </p:nvSpPr>
        <p:spPr>
          <a:xfrm>
            <a:off x="906444" y="964583"/>
            <a:ext cx="8148657" cy="6414064"/>
          </a:xfrm>
          <a:prstGeom prst="rect">
            <a:avLst/>
          </a:prstGeom>
          <a:noFill/>
        </p:spPr>
        <p:txBody>
          <a:bodyPr wrap="square" rtlCol="0">
            <a:spAutoFit/>
          </a:bodyPr>
          <a:lstStyle/>
          <a:p>
            <a:endParaRPr lang="it-IT" dirty="0"/>
          </a:p>
          <a:p>
            <a:pPr marL="457200" lvl="0" indent="-457200">
              <a:buAutoNum type="arabicPeriod"/>
            </a:pPr>
            <a:r>
              <a:rPr lang="it-IT" sz="2000" b="1" dirty="0" smtClean="0">
                <a:solidFill>
                  <a:srgbClr val="FF0000"/>
                </a:solidFill>
              </a:rPr>
              <a:t>PROVA A CARATTERE TEORICO E METODOLOGICO</a:t>
            </a:r>
            <a:endParaRPr lang="it-IT" dirty="0" smtClean="0"/>
          </a:p>
          <a:p>
            <a:pPr lvl="0"/>
            <a:r>
              <a:rPr lang="it-IT" sz="2000" b="1" dirty="0"/>
              <a:t> </a:t>
            </a:r>
            <a:r>
              <a:rPr lang="it-IT" sz="2000" b="1" dirty="0" smtClean="0"/>
              <a:t>       Scritta </a:t>
            </a:r>
            <a:r>
              <a:rPr lang="it-IT" dirty="0" smtClean="0"/>
              <a:t>(30%) </a:t>
            </a:r>
            <a:endParaRPr lang="it-IT" dirty="0"/>
          </a:p>
          <a:p>
            <a:pPr marL="1089025" lvl="2" indent="-285750">
              <a:lnSpc>
                <a:spcPct val="120000"/>
              </a:lnSpc>
              <a:buFont typeface="Wingdings" charset="2"/>
              <a:buChar char="§"/>
            </a:pPr>
            <a:r>
              <a:rPr lang="it-IT" dirty="0" smtClean="0"/>
              <a:t>Prova a </a:t>
            </a:r>
            <a:r>
              <a:rPr lang="it-IT" dirty="0"/>
              <a:t>carattere individuale </a:t>
            </a:r>
            <a:r>
              <a:rPr lang="it-IT" dirty="0" smtClean="0"/>
              <a:t>da sostenere </a:t>
            </a:r>
            <a:r>
              <a:rPr lang="it-IT" dirty="0"/>
              <a:t>in aula</a:t>
            </a:r>
            <a:endParaRPr lang="it-IT" sz="1600" dirty="0"/>
          </a:p>
          <a:p>
            <a:pPr marL="1089025" lvl="2" indent="-285750">
              <a:lnSpc>
                <a:spcPct val="120000"/>
              </a:lnSpc>
              <a:buFont typeface="Wingdings" charset="2"/>
              <a:buChar char="§"/>
            </a:pPr>
            <a:r>
              <a:rPr lang="it-IT" dirty="0" smtClean="0"/>
              <a:t>Il </a:t>
            </a:r>
            <a:r>
              <a:rPr lang="it-IT" dirty="0"/>
              <a:t>superamento della prova scritta consente l’accesso </a:t>
            </a:r>
            <a:r>
              <a:rPr lang="it-IT" dirty="0" smtClean="0"/>
              <a:t>alla prova orale</a:t>
            </a:r>
            <a:endParaRPr lang="it-IT" sz="1600" dirty="0"/>
          </a:p>
          <a:p>
            <a:pPr marL="346075" lvl="1">
              <a:lnSpc>
                <a:spcPct val="120000"/>
              </a:lnSpc>
            </a:pPr>
            <a:endParaRPr lang="it-IT" sz="1600" dirty="0"/>
          </a:p>
          <a:p>
            <a:pPr lvl="0">
              <a:buClr>
                <a:srgbClr val="FF0000"/>
              </a:buClr>
            </a:pPr>
            <a:r>
              <a:rPr lang="it-IT" sz="2000" b="1" dirty="0" smtClean="0"/>
              <a:t>	Orale </a:t>
            </a:r>
            <a:r>
              <a:rPr lang="it-IT" dirty="0"/>
              <a:t>(30%) </a:t>
            </a:r>
          </a:p>
          <a:p>
            <a:pPr marL="1087438" lvl="1" indent="-285750">
              <a:lnSpc>
                <a:spcPct val="120000"/>
              </a:lnSpc>
              <a:buFont typeface="Wingdings" charset="2"/>
              <a:buChar char="§"/>
            </a:pPr>
            <a:r>
              <a:rPr lang="it-IT" dirty="0"/>
              <a:t>Una prova orale  individuale ha come scopo la discussione delle conoscenze acquisite nel corso </a:t>
            </a:r>
            <a:endParaRPr lang="it-IT" sz="1600" dirty="0"/>
          </a:p>
          <a:p>
            <a:pPr marL="344488" lvl="0">
              <a:lnSpc>
                <a:spcPct val="120000"/>
              </a:lnSpc>
            </a:pPr>
            <a:endParaRPr lang="it-IT" sz="2000" b="1" dirty="0" smtClean="0">
              <a:solidFill>
                <a:srgbClr val="FF0000"/>
              </a:solidFill>
            </a:endParaRPr>
          </a:p>
          <a:p>
            <a:pPr>
              <a:lnSpc>
                <a:spcPct val="120000"/>
              </a:lnSpc>
            </a:pPr>
            <a:r>
              <a:rPr lang="it-IT" sz="2000" b="1" dirty="0" smtClean="0">
                <a:solidFill>
                  <a:srgbClr val="FF0000"/>
                </a:solidFill>
              </a:rPr>
              <a:t>2. 	PROVA </a:t>
            </a:r>
            <a:r>
              <a:rPr lang="it-IT" sz="2000" b="1" dirty="0">
                <a:solidFill>
                  <a:srgbClr val="FF0000"/>
                </a:solidFill>
              </a:rPr>
              <a:t>A CARATTERE </a:t>
            </a:r>
            <a:r>
              <a:rPr lang="it-IT" sz="2000" b="1" dirty="0" smtClean="0">
                <a:solidFill>
                  <a:srgbClr val="FF0000"/>
                </a:solidFill>
              </a:rPr>
              <a:t>APPLICATIVO </a:t>
            </a:r>
          </a:p>
          <a:p>
            <a:pPr>
              <a:lnSpc>
                <a:spcPct val="120000"/>
              </a:lnSpc>
            </a:pPr>
            <a:r>
              <a:rPr lang="it-IT" sz="2000" b="1" dirty="0" smtClean="0"/>
              <a:t>        Esercitazione </a:t>
            </a:r>
            <a:r>
              <a:rPr lang="it-IT" dirty="0"/>
              <a:t>(40%</a:t>
            </a:r>
            <a:r>
              <a:rPr lang="it-IT" dirty="0" smtClean="0"/>
              <a:t>)</a:t>
            </a:r>
            <a:endParaRPr lang="it-IT" dirty="0"/>
          </a:p>
          <a:p>
            <a:pPr marL="1087438" lvl="1" indent="-285750">
              <a:lnSpc>
                <a:spcPct val="120000"/>
              </a:lnSpc>
              <a:buFont typeface="Arial"/>
              <a:buChar char="•"/>
            </a:pPr>
            <a:r>
              <a:rPr lang="it-IT" dirty="0" smtClean="0"/>
              <a:t>Una </a:t>
            </a:r>
            <a:r>
              <a:rPr lang="it-IT" dirty="0"/>
              <a:t>discussione sui risultati </a:t>
            </a:r>
            <a:r>
              <a:rPr lang="it-IT" dirty="0" smtClean="0"/>
              <a:t>finali</a:t>
            </a:r>
          </a:p>
          <a:p>
            <a:pPr marL="1087438" lvl="1" indent="-285750">
              <a:lnSpc>
                <a:spcPct val="120000"/>
              </a:lnSpc>
              <a:buFont typeface="Arial"/>
              <a:buChar char="•"/>
            </a:pPr>
            <a:r>
              <a:rPr lang="it-IT" dirty="0" smtClean="0"/>
              <a:t>L’esercitazione pesa </a:t>
            </a:r>
            <a:r>
              <a:rPr lang="it-IT" dirty="0"/>
              <a:t>per il </a:t>
            </a:r>
            <a:r>
              <a:rPr lang="it-IT" dirty="0" smtClean="0"/>
              <a:t>40</a:t>
            </a:r>
            <a:r>
              <a:rPr lang="it-IT" dirty="0"/>
              <a:t>% della valutazione complessiva </a:t>
            </a:r>
            <a:r>
              <a:rPr lang="it-IT" dirty="0" smtClean="0"/>
              <a:t>dell’esame</a:t>
            </a:r>
            <a:endParaRPr lang="it-IT" sz="1600" dirty="0"/>
          </a:p>
          <a:p>
            <a:pPr marL="442913" lvl="1" indent="-342900">
              <a:lnSpc>
                <a:spcPct val="200000"/>
              </a:lnSpc>
              <a:buClr>
                <a:srgbClr val="FF0000"/>
              </a:buClr>
              <a:buFont typeface="Arial"/>
              <a:buChar char="•"/>
            </a:pPr>
            <a:endParaRPr lang="it-IT" sz="2000" dirty="0" smtClean="0"/>
          </a:p>
          <a:p>
            <a:pPr marL="355600" lvl="1" indent="-342900" defTabSz="357188">
              <a:buClr>
                <a:srgbClr val="FF0000"/>
              </a:buClr>
              <a:buFont typeface="Wingdings" charset="2"/>
              <a:buChar char="q"/>
            </a:pPr>
            <a:endParaRPr lang="it-IT" sz="2000" b="1" dirty="0"/>
          </a:p>
          <a:p>
            <a:pPr lvl="0"/>
            <a:endParaRPr lang="it-IT" sz="1600" dirty="0"/>
          </a:p>
          <a:p>
            <a:pPr lvl="0">
              <a:buClr>
                <a:srgbClr val="FF0000"/>
              </a:buClr>
            </a:pPr>
            <a:endParaRPr lang="it-IT" dirty="0"/>
          </a:p>
          <a:p>
            <a:pPr lvl="0"/>
            <a:endParaRPr lang="it-IT" dirty="0"/>
          </a:p>
        </p:txBody>
      </p:sp>
    </p:spTree>
    <p:extLst>
      <p:ext uri="{BB962C8B-B14F-4D97-AF65-F5344CB8AC3E}">
        <p14:creationId xmlns:p14="http://schemas.microsoft.com/office/powerpoint/2010/main" val="2907245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1 4"/>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995343" y="440947"/>
            <a:ext cx="2177700" cy="461665"/>
          </a:xfrm>
          <a:prstGeom prst="rect">
            <a:avLst/>
          </a:prstGeom>
          <a:noFill/>
        </p:spPr>
        <p:txBody>
          <a:bodyPr wrap="none" rtlCol="0">
            <a:spAutoFit/>
          </a:bodyPr>
          <a:lstStyle/>
          <a:p>
            <a:r>
              <a:rPr lang="it-IT" sz="2400" b="1" dirty="0" smtClean="0"/>
              <a:t>ESERCITAZIONE</a:t>
            </a:r>
            <a:endParaRPr lang="it-IT" sz="2400" dirty="0" smtClean="0"/>
          </a:p>
        </p:txBody>
      </p:sp>
      <p:sp>
        <p:nvSpPr>
          <p:cNvPr id="4" name="CasellaDiTesto 3"/>
          <p:cNvSpPr txBox="1"/>
          <p:nvPr/>
        </p:nvSpPr>
        <p:spPr>
          <a:xfrm>
            <a:off x="995343" y="1126147"/>
            <a:ext cx="7634636" cy="6063199"/>
          </a:xfrm>
          <a:prstGeom prst="rect">
            <a:avLst/>
          </a:prstGeom>
          <a:noFill/>
        </p:spPr>
        <p:txBody>
          <a:bodyPr wrap="square" rtlCol="0">
            <a:spAutoFit/>
          </a:bodyPr>
          <a:lstStyle/>
          <a:p>
            <a:endParaRPr lang="it-IT" dirty="0"/>
          </a:p>
          <a:p>
            <a:pPr lvl="0"/>
            <a:endParaRPr lang="it-IT" dirty="0"/>
          </a:p>
          <a:p>
            <a:pPr marL="442913" lvl="1" indent="-342900">
              <a:lnSpc>
                <a:spcPct val="200000"/>
              </a:lnSpc>
              <a:buClr>
                <a:srgbClr val="FF0000"/>
              </a:buClr>
              <a:buFont typeface="Wingdings" charset="2"/>
              <a:buChar char="q"/>
            </a:pPr>
            <a:r>
              <a:rPr lang="it-IT" sz="2000" dirty="0" smtClean="0"/>
              <a:t>L’esercitazione può essere sviluppata </a:t>
            </a:r>
            <a:r>
              <a:rPr lang="it-IT" sz="2000" b="1" dirty="0" smtClean="0"/>
              <a:t>singolarmente o in gruppo</a:t>
            </a:r>
          </a:p>
          <a:p>
            <a:pPr marL="442913" lvl="1" indent="-342900">
              <a:lnSpc>
                <a:spcPct val="200000"/>
              </a:lnSpc>
              <a:buClr>
                <a:srgbClr val="FF0000"/>
              </a:buClr>
              <a:buFont typeface="Wingdings" charset="2"/>
              <a:buChar char="q"/>
            </a:pPr>
            <a:r>
              <a:rPr lang="it-IT" sz="2000" dirty="0" smtClean="0"/>
              <a:t>I gruppi possono essere formati al </a:t>
            </a:r>
            <a:r>
              <a:rPr lang="it-IT" sz="2000" b="1" dirty="0" smtClean="0"/>
              <a:t>massimo da tre studenti</a:t>
            </a:r>
            <a:endParaRPr lang="it-IT" sz="2000" dirty="0" smtClean="0"/>
          </a:p>
          <a:p>
            <a:pPr marL="442913" lvl="1" indent="-342900">
              <a:lnSpc>
                <a:spcPct val="200000"/>
              </a:lnSpc>
              <a:buClr>
                <a:srgbClr val="FF0000"/>
              </a:buClr>
              <a:buFont typeface="Wingdings" charset="2"/>
              <a:buChar char="q"/>
            </a:pPr>
            <a:r>
              <a:rPr lang="it-IT" sz="2000" dirty="0" smtClean="0"/>
              <a:t>Resta comunque inteso che </a:t>
            </a:r>
            <a:r>
              <a:rPr lang="it-IT" sz="2000" b="1" dirty="0" smtClean="0"/>
              <a:t>la discussione dell’elaborato finale ha carattere individuale</a:t>
            </a:r>
          </a:p>
          <a:p>
            <a:pPr marL="442913" lvl="1" indent="-342900">
              <a:lnSpc>
                <a:spcPct val="200000"/>
              </a:lnSpc>
              <a:buClr>
                <a:srgbClr val="FF0000"/>
              </a:buClr>
              <a:buFont typeface="Wingdings" charset="2"/>
              <a:buChar char="q"/>
            </a:pPr>
            <a:r>
              <a:rPr lang="it-IT" sz="2000" dirty="0"/>
              <a:t>Durante il corso sono previste </a:t>
            </a:r>
            <a:r>
              <a:rPr lang="it-IT" sz="2000" b="1" dirty="0"/>
              <a:t>consegne intermedie </a:t>
            </a:r>
            <a:r>
              <a:rPr lang="it-IT" sz="2000" dirty="0"/>
              <a:t>per la verifica della </a:t>
            </a:r>
            <a:r>
              <a:rPr lang="it-IT" sz="2000" b="1" dirty="0"/>
              <a:t>frequenza attiva </a:t>
            </a:r>
            <a:r>
              <a:rPr lang="it-IT" sz="2000" b="1" dirty="0" smtClean="0"/>
              <a:t>al </a:t>
            </a:r>
            <a:r>
              <a:rPr lang="it-IT" sz="2000" b="1" dirty="0"/>
              <a:t>corso</a:t>
            </a:r>
            <a:r>
              <a:rPr lang="it-IT" sz="2000" dirty="0"/>
              <a:t>.</a:t>
            </a:r>
          </a:p>
          <a:p>
            <a:pPr marL="100013" lvl="1">
              <a:lnSpc>
                <a:spcPct val="200000"/>
              </a:lnSpc>
              <a:buClr>
                <a:srgbClr val="FF0000"/>
              </a:buClr>
            </a:pPr>
            <a:endParaRPr lang="it-IT" sz="2000" dirty="0" smtClean="0"/>
          </a:p>
          <a:p>
            <a:pPr marL="355600" lvl="1" indent="-342900" defTabSz="357188">
              <a:buClr>
                <a:srgbClr val="FF0000"/>
              </a:buClr>
              <a:buFont typeface="Wingdings" charset="2"/>
              <a:buChar char="q"/>
            </a:pPr>
            <a:endParaRPr lang="it-IT" sz="2000" b="1" dirty="0"/>
          </a:p>
          <a:p>
            <a:pPr lvl="0"/>
            <a:endParaRPr lang="it-IT" sz="1600" dirty="0"/>
          </a:p>
          <a:p>
            <a:pPr lvl="0">
              <a:buClr>
                <a:srgbClr val="FF0000"/>
              </a:buClr>
            </a:pPr>
            <a:endParaRPr lang="it-IT" dirty="0"/>
          </a:p>
          <a:p>
            <a:pPr lvl="0"/>
            <a:endParaRPr lang="it-IT" dirty="0"/>
          </a:p>
        </p:txBody>
      </p:sp>
    </p:spTree>
    <p:extLst>
      <p:ext uri="{BB962C8B-B14F-4D97-AF65-F5344CB8AC3E}">
        <p14:creationId xmlns:p14="http://schemas.microsoft.com/office/powerpoint/2010/main" val="2287174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nettore 1 1"/>
          <p:cNvCxnSpPr/>
          <p:nvPr/>
        </p:nvCxnSpPr>
        <p:spPr>
          <a:xfrm>
            <a:off x="995345" y="927412"/>
            <a:ext cx="4799607" cy="0"/>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3458771" y="964582"/>
            <a:ext cx="5171208" cy="0"/>
          </a:xfrm>
          <a:prstGeom prst="line">
            <a:avLst/>
          </a:prstGeom>
          <a:ln w="127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CasellaDiTesto 3"/>
          <p:cNvSpPr txBox="1"/>
          <p:nvPr/>
        </p:nvSpPr>
        <p:spPr>
          <a:xfrm>
            <a:off x="995343" y="440947"/>
            <a:ext cx="4700815" cy="461665"/>
          </a:xfrm>
          <a:prstGeom prst="rect">
            <a:avLst/>
          </a:prstGeom>
          <a:noFill/>
        </p:spPr>
        <p:txBody>
          <a:bodyPr wrap="square" rtlCol="0">
            <a:spAutoFit/>
          </a:bodyPr>
          <a:lstStyle/>
          <a:p>
            <a:r>
              <a:rPr lang="it-IT" sz="2400" b="1" dirty="0"/>
              <a:t>TEMA</a:t>
            </a:r>
            <a:r>
              <a:rPr lang="it-IT" sz="2400" dirty="0"/>
              <a:t> </a:t>
            </a:r>
            <a:r>
              <a:rPr lang="it-IT" sz="2400" b="1" dirty="0" smtClean="0"/>
              <a:t>ESERCITAZIONE</a:t>
            </a:r>
            <a:endParaRPr lang="it-IT" sz="2400" dirty="0" smtClean="0"/>
          </a:p>
        </p:txBody>
      </p:sp>
      <p:sp>
        <p:nvSpPr>
          <p:cNvPr id="5" name="CasellaDiTesto 4"/>
          <p:cNvSpPr txBox="1"/>
          <p:nvPr/>
        </p:nvSpPr>
        <p:spPr>
          <a:xfrm>
            <a:off x="995344" y="992536"/>
            <a:ext cx="7634635" cy="707886"/>
          </a:xfrm>
          <a:prstGeom prst="rect">
            <a:avLst/>
          </a:prstGeom>
          <a:noFill/>
        </p:spPr>
        <p:txBody>
          <a:bodyPr wrap="square" rtlCol="0">
            <a:spAutoFit/>
          </a:bodyPr>
          <a:lstStyle/>
          <a:p>
            <a:r>
              <a:rPr lang="it-IT" sz="2000" b="1" dirty="0" smtClean="0">
                <a:solidFill>
                  <a:srgbClr val="FF0000"/>
                </a:solidFill>
              </a:rPr>
              <a:t>LA VALUTAZIONE ECONOMICA </a:t>
            </a:r>
            <a:r>
              <a:rPr lang="it-IT" sz="2000" b="1" dirty="0">
                <a:solidFill>
                  <a:srgbClr val="FF0000"/>
                </a:solidFill>
              </a:rPr>
              <a:t>NELLA PIANIFICAZIONE </a:t>
            </a:r>
            <a:r>
              <a:rPr lang="it-IT" sz="2000" b="1" dirty="0" smtClean="0">
                <a:solidFill>
                  <a:srgbClr val="FF0000"/>
                </a:solidFill>
              </a:rPr>
              <a:t>STRATEGICA</a:t>
            </a:r>
            <a:endParaRPr lang="it-IT" sz="2000" b="1" dirty="0" smtClean="0">
              <a:solidFill>
                <a:srgbClr val="FF0000"/>
              </a:solidFill>
            </a:endParaRPr>
          </a:p>
          <a:p>
            <a:r>
              <a:rPr lang="it-IT" sz="2000" b="1" dirty="0" smtClean="0">
                <a:solidFill>
                  <a:srgbClr val="FF0000"/>
                </a:solidFill>
              </a:rPr>
              <a:t>PER LA VALORIZZAZIONE DI BENI PUBBLICI </a:t>
            </a:r>
            <a:r>
              <a:rPr lang="it-IT" sz="2000" b="1" dirty="0" smtClean="0">
                <a:solidFill>
                  <a:srgbClr val="FF0000"/>
                </a:solidFill>
              </a:rPr>
              <a:t>INUTILIZZATI</a:t>
            </a:r>
            <a:endParaRPr lang="it-IT" sz="2000" b="1" dirty="0">
              <a:solidFill>
                <a:srgbClr val="FF0000"/>
              </a:solidFill>
            </a:endParaRPr>
          </a:p>
        </p:txBody>
      </p:sp>
      <p:sp>
        <p:nvSpPr>
          <p:cNvPr id="6" name="CasellaDiTesto 5"/>
          <p:cNvSpPr txBox="1"/>
          <p:nvPr/>
        </p:nvSpPr>
        <p:spPr>
          <a:xfrm>
            <a:off x="6696834" y="3566096"/>
            <a:ext cx="184666" cy="369332"/>
          </a:xfrm>
          <a:prstGeom prst="rect">
            <a:avLst/>
          </a:prstGeom>
          <a:noFill/>
        </p:spPr>
        <p:txBody>
          <a:bodyPr wrap="none" rtlCol="0">
            <a:spAutoFit/>
          </a:bodyPr>
          <a:lstStyle/>
          <a:p>
            <a:endParaRPr lang="it-IT" dirty="0"/>
          </a:p>
        </p:txBody>
      </p:sp>
      <p:pic>
        <p:nvPicPr>
          <p:cNvPr id="7" name="Immagine 6" descr="Schermata 2017-10-01 alle 20.01.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299" y="1700421"/>
            <a:ext cx="2290724" cy="2003212"/>
          </a:xfrm>
          <a:prstGeom prst="rect">
            <a:avLst/>
          </a:prstGeom>
          <a:ln>
            <a:solidFill>
              <a:srgbClr val="17375E"/>
            </a:solidFill>
          </a:ln>
        </p:spPr>
      </p:pic>
      <p:pic>
        <p:nvPicPr>
          <p:cNvPr id="9" name="Immagine 8" descr="Schermata 2017-10-01 alle 20.03.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381" y="3762328"/>
            <a:ext cx="2953643" cy="2807540"/>
          </a:xfrm>
          <a:prstGeom prst="rect">
            <a:avLst/>
          </a:prstGeom>
        </p:spPr>
      </p:pic>
      <p:pic>
        <p:nvPicPr>
          <p:cNvPr id="11" name="Immagine 10" descr="Schermata 2017-10-01 alle 20.05.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17" y="2308984"/>
            <a:ext cx="4799617" cy="4260884"/>
          </a:xfrm>
          <a:prstGeom prst="rect">
            <a:avLst/>
          </a:prstGeom>
        </p:spPr>
      </p:pic>
      <p:sp>
        <p:nvSpPr>
          <p:cNvPr id="12" name="CasellaDiTesto 11"/>
          <p:cNvSpPr txBox="1"/>
          <p:nvPr/>
        </p:nvSpPr>
        <p:spPr>
          <a:xfrm>
            <a:off x="5212917" y="5800427"/>
            <a:ext cx="494479" cy="769441"/>
          </a:xfrm>
          <a:prstGeom prst="rect">
            <a:avLst/>
          </a:prstGeom>
          <a:noFill/>
        </p:spPr>
        <p:txBody>
          <a:bodyPr wrap="square" rtlCol="0">
            <a:spAutoFit/>
          </a:bodyPr>
          <a:lstStyle/>
          <a:p>
            <a:r>
              <a:rPr lang="it-IT" sz="4400" b="1" dirty="0">
                <a:solidFill>
                  <a:srgbClr val="FFFFFF"/>
                </a:solidFill>
              </a:rPr>
              <a:t>1</a:t>
            </a:r>
          </a:p>
        </p:txBody>
      </p:sp>
      <p:sp>
        <p:nvSpPr>
          <p:cNvPr id="13" name="CasellaDiTesto 12"/>
          <p:cNvSpPr txBox="1"/>
          <p:nvPr/>
        </p:nvSpPr>
        <p:spPr>
          <a:xfrm>
            <a:off x="6634261" y="2934193"/>
            <a:ext cx="494479" cy="769441"/>
          </a:xfrm>
          <a:prstGeom prst="rect">
            <a:avLst/>
          </a:prstGeom>
          <a:noFill/>
        </p:spPr>
        <p:txBody>
          <a:bodyPr wrap="square" rtlCol="0">
            <a:spAutoFit/>
          </a:bodyPr>
          <a:lstStyle/>
          <a:p>
            <a:r>
              <a:rPr lang="it-IT" sz="4400" b="1" dirty="0" smtClean="0">
                <a:solidFill>
                  <a:srgbClr val="FFFFFF"/>
                </a:solidFill>
              </a:rPr>
              <a:t>2</a:t>
            </a:r>
            <a:endParaRPr lang="it-IT" sz="4400" b="1" dirty="0">
              <a:solidFill>
                <a:srgbClr val="FFFFFF"/>
              </a:solidFill>
            </a:endParaRPr>
          </a:p>
        </p:txBody>
      </p:sp>
      <p:sp>
        <p:nvSpPr>
          <p:cNvPr id="14" name="CasellaDiTesto 13"/>
          <p:cNvSpPr txBox="1"/>
          <p:nvPr/>
        </p:nvSpPr>
        <p:spPr>
          <a:xfrm>
            <a:off x="5901381" y="5786619"/>
            <a:ext cx="494479" cy="769441"/>
          </a:xfrm>
          <a:prstGeom prst="rect">
            <a:avLst/>
          </a:prstGeom>
          <a:noFill/>
        </p:spPr>
        <p:txBody>
          <a:bodyPr wrap="square" rtlCol="0">
            <a:spAutoFit/>
          </a:bodyPr>
          <a:lstStyle/>
          <a:p>
            <a:r>
              <a:rPr lang="it-IT" sz="4400" b="1" dirty="0" smtClean="0">
                <a:solidFill>
                  <a:srgbClr val="FFFFFF"/>
                </a:solidFill>
              </a:rPr>
              <a:t>3</a:t>
            </a:r>
            <a:endParaRPr lang="it-IT" sz="4400" b="1" dirty="0">
              <a:solidFill>
                <a:srgbClr val="FFFFFF"/>
              </a:solidFill>
            </a:endParaRPr>
          </a:p>
        </p:txBody>
      </p:sp>
      <p:cxnSp>
        <p:nvCxnSpPr>
          <p:cNvPr id="17" name="Connettore 4 16"/>
          <p:cNvCxnSpPr/>
          <p:nvPr/>
        </p:nvCxnSpPr>
        <p:spPr>
          <a:xfrm>
            <a:off x="994817" y="2308983"/>
            <a:ext cx="4799617" cy="4247076"/>
          </a:xfrm>
          <a:prstGeom prst="bentConnector3">
            <a:avLst>
              <a:gd name="adj1" fmla="val 1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Connettore 4 19"/>
          <p:cNvCxnSpPr/>
          <p:nvPr/>
        </p:nvCxnSpPr>
        <p:spPr>
          <a:xfrm>
            <a:off x="995343" y="2308983"/>
            <a:ext cx="4799091" cy="4247076"/>
          </a:xfrm>
          <a:prstGeom prst="bentConnector3">
            <a:avLst>
              <a:gd name="adj1" fmla="val 9999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Connettore 4 32"/>
          <p:cNvCxnSpPr/>
          <p:nvPr/>
        </p:nvCxnSpPr>
        <p:spPr>
          <a:xfrm>
            <a:off x="6564299" y="1700421"/>
            <a:ext cx="2290724" cy="2003212"/>
          </a:xfrm>
          <a:prstGeom prst="bentConnector3">
            <a:avLst>
              <a:gd name="adj1" fmla="val 100964"/>
            </a:avLst>
          </a:prstGeom>
          <a:ln>
            <a:solidFill>
              <a:srgbClr val="17375E"/>
            </a:solidFill>
          </a:ln>
        </p:spPr>
        <p:style>
          <a:lnRef idx="2">
            <a:schemeClr val="accent1"/>
          </a:lnRef>
          <a:fillRef idx="0">
            <a:schemeClr val="accent1"/>
          </a:fillRef>
          <a:effectRef idx="1">
            <a:schemeClr val="accent1"/>
          </a:effectRef>
          <a:fontRef idx="minor">
            <a:schemeClr val="tx1"/>
          </a:fontRef>
        </p:style>
      </p:cxnSp>
      <p:cxnSp>
        <p:nvCxnSpPr>
          <p:cNvPr id="36" name="Connettore 4 35"/>
          <p:cNvCxnSpPr/>
          <p:nvPr/>
        </p:nvCxnSpPr>
        <p:spPr>
          <a:xfrm>
            <a:off x="6564299" y="1700421"/>
            <a:ext cx="2290724" cy="2003212"/>
          </a:xfrm>
          <a:prstGeom prst="bentConnector3">
            <a:avLst>
              <a:gd name="adj1" fmla="val -698"/>
            </a:avLst>
          </a:prstGeom>
          <a:ln>
            <a:solidFill>
              <a:srgbClr val="17375E"/>
            </a:solidFill>
          </a:ln>
        </p:spPr>
        <p:style>
          <a:lnRef idx="2">
            <a:schemeClr val="accent1"/>
          </a:lnRef>
          <a:fillRef idx="0">
            <a:schemeClr val="accent1"/>
          </a:fillRef>
          <a:effectRef idx="1">
            <a:schemeClr val="accent1"/>
          </a:effectRef>
          <a:fontRef idx="minor">
            <a:schemeClr val="tx1"/>
          </a:fontRef>
        </p:style>
      </p:cxnSp>
      <p:cxnSp>
        <p:nvCxnSpPr>
          <p:cNvPr id="45" name="Connettore 4 44"/>
          <p:cNvCxnSpPr/>
          <p:nvPr/>
        </p:nvCxnSpPr>
        <p:spPr>
          <a:xfrm>
            <a:off x="5901381" y="3762327"/>
            <a:ext cx="2825787" cy="2793732"/>
          </a:xfrm>
          <a:prstGeom prst="bentConnector3">
            <a:avLst>
              <a:gd name="adj1" fmla="val 105279"/>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1" name="Connettore 4 50"/>
          <p:cNvCxnSpPr/>
          <p:nvPr/>
        </p:nvCxnSpPr>
        <p:spPr>
          <a:xfrm>
            <a:off x="5907731" y="3768677"/>
            <a:ext cx="2947293" cy="2801190"/>
          </a:xfrm>
          <a:prstGeom prst="bentConnector3">
            <a:avLst>
              <a:gd name="adj1" fmla="val -465"/>
            </a:avLst>
          </a:prstGeom>
          <a:ln>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95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19849</TotalTime>
  <Words>705</Words>
  <Application>Microsoft Office PowerPoint</Application>
  <PresentationFormat>Presentazione su schermo (4:3)</PresentationFormat>
  <Paragraphs>177</Paragraphs>
  <Slides>14</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Telugu Sangam MN</vt:lpstr>
      <vt:lpstr>Times</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Lucia Della Spina</dc:creator>
  <cp:lastModifiedBy>Francesco Calabró</cp:lastModifiedBy>
  <cp:revision>158</cp:revision>
  <cp:lastPrinted>2017-10-02T09:01:17Z</cp:lastPrinted>
  <dcterms:created xsi:type="dcterms:W3CDTF">2016-10-02T19:53:03Z</dcterms:created>
  <dcterms:modified xsi:type="dcterms:W3CDTF">2018-10-02T09:45:47Z</dcterms:modified>
</cp:coreProperties>
</file>